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4"/>
  </p:notesMasterIdLst>
  <p:handoutMasterIdLst>
    <p:handoutMasterId r:id="rId55"/>
  </p:handoutMasterIdLst>
  <p:sldIdLst>
    <p:sldId id="256" r:id="rId2"/>
    <p:sldId id="279" r:id="rId3"/>
    <p:sldId id="296" r:id="rId4"/>
    <p:sldId id="297" r:id="rId5"/>
    <p:sldId id="285" r:id="rId6"/>
    <p:sldId id="298" r:id="rId7"/>
    <p:sldId id="299" r:id="rId8"/>
    <p:sldId id="301" r:id="rId9"/>
    <p:sldId id="303" r:id="rId10"/>
    <p:sldId id="294" r:id="rId11"/>
    <p:sldId id="356" r:id="rId12"/>
    <p:sldId id="355" r:id="rId13"/>
    <p:sldId id="290" r:id="rId14"/>
    <p:sldId id="304" r:id="rId15"/>
    <p:sldId id="287" r:id="rId16"/>
    <p:sldId id="291" r:id="rId17"/>
    <p:sldId id="292" r:id="rId18"/>
    <p:sldId id="293" r:id="rId19"/>
    <p:sldId id="307" r:id="rId20"/>
    <p:sldId id="306" r:id="rId21"/>
    <p:sldId id="330" r:id="rId22"/>
    <p:sldId id="305" r:id="rId23"/>
    <p:sldId id="309" r:id="rId24"/>
    <p:sldId id="310" r:id="rId25"/>
    <p:sldId id="311" r:id="rId26"/>
    <p:sldId id="313" r:id="rId27"/>
    <p:sldId id="314" r:id="rId28"/>
    <p:sldId id="315" r:id="rId29"/>
    <p:sldId id="321" r:id="rId30"/>
    <p:sldId id="331" r:id="rId31"/>
    <p:sldId id="333" r:id="rId32"/>
    <p:sldId id="334" r:id="rId33"/>
    <p:sldId id="335" r:id="rId34"/>
    <p:sldId id="336" r:id="rId35"/>
    <p:sldId id="338" r:id="rId36"/>
    <p:sldId id="339" r:id="rId37"/>
    <p:sldId id="340" r:id="rId38"/>
    <p:sldId id="354" r:id="rId39"/>
    <p:sldId id="357" r:id="rId40"/>
    <p:sldId id="358" r:id="rId41"/>
    <p:sldId id="359" r:id="rId42"/>
    <p:sldId id="327" r:id="rId43"/>
    <p:sldId id="341" r:id="rId44"/>
    <p:sldId id="343" r:id="rId45"/>
    <p:sldId id="342" r:id="rId46"/>
    <p:sldId id="344" r:id="rId47"/>
    <p:sldId id="345" r:id="rId48"/>
    <p:sldId id="349" r:id="rId49"/>
    <p:sldId id="350" r:id="rId50"/>
    <p:sldId id="351" r:id="rId51"/>
    <p:sldId id="352" r:id="rId52"/>
    <p:sldId id="329" r:id="rId53"/>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notesViewPr>
    <p:cSldViewPr>
      <p:cViewPr varScale="1">
        <p:scale>
          <a:sx n="50" d="100"/>
          <a:sy n="50" d="100"/>
        </p:scale>
        <p:origin x="-2982"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3076575" cy="511175"/>
          </a:xfrm>
          <a:prstGeom prst="rect">
            <a:avLst/>
          </a:prstGeom>
        </p:spPr>
        <p:txBody>
          <a:bodyPr vert="horz" lIns="91432" tIns="45717" rIns="91432" bIns="45717" rtlCol="0"/>
          <a:lstStyle>
            <a:lvl1pPr algn="l">
              <a:defRPr sz="1200"/>
            </a:lvl1pPr>
          </a:lstStyle>
          <a:p>
            <a:endParaRPr lang="it-IT"/>
          </a:p>
        </p:txBody>
      </p:sp>
      <p:sp>
        <p:nvSpPr>
          <p:cNvPr id="3" name="Segnaposto data 2"/>
          <p:cNvSpPr>
            <a:spLocks noGrp="1"/>
          </p:cNvSpPr>
          <p:nvPr>
            <p:ph type="dt" sz="quarter" idx="1"/>
          </p:nvPr>
        </p:nvSpPr>
        <p:spPr>
          <a:xfrm>
            <a:off x="4021139" y="1"/>
            <a:ext cx="3076575" cy="511175"/>
          </a:xfrm>
          <a:prstGeom prst="rect">
            <a:avLst/>
          </a:prstGeom>
        </p:spPr>
        <p:txBody>
          <a:bodyPr vert="horz" lIns="91432" tIns="45717" rIns="91432" bIns="45717" rtlCol="0"/>
          <a:lstStyle>
            <a:lvl1pPr algn="r">
              <a:defRPr sz="1200"/>
            </a:lvl1pPr>
          </a:lstStyle>
          <a:p>
            <a:fld id="{3D858901-36DE-48E9-B7E9-4C517E0A9389}" type="datetimeFigureOut">
              <a:rPr lang="it-IT" smtClean="0"/>
              <a:t>20/06/2018</a:t>
            </a:fld>
            <a:endParaRPr lang="it-IT"/>
          </a:p>
        </p:txBody>
      </p:sp>
      <p:sp>
        <p:nvSpPr>
          <p:cNvPr id="4" name="Segnaposto piè di pagina 3"/>
          <p:cNvSpPr>
            <a:spLocks noGrp="1"/>
          </p:cNvSpPr>
          <p:nvPr>
            <p:ph type="ftr" sz="quarter" idx="2"/>
          </p:nvPr>
        </p:nvSpPr>
        <p:spPr>
          <a:xfrm>
            <a:off x="0" y="9721851"/>
            <a:ext cx="3076575" cy="511175"/>
          </a:xfrm>
          <a:prstGeom prst="rect">
            <a:avLst/>
          </a:prstGeom>
        </p:spPr>
        <p:txBody>
          <a:bodyPr vert="horz" lIns="91432" tIns="45717" rIns="91432" bIns="45717" rtlCol="0" anchor="b"/>
          <a:lstStyle>
            <a:lvl1pPr algn="l">
              <a:defRPr sz="1200"/>
            </a:lvl1pPr>
          </a:lstStyle>
          <a:p>
            <a:endParaRPr lang="it-IT"/>
          </a:p>
        </p:txBody>
      </p:sp>
      <p:sp>
        <p:nvSpPr>
          <p:cNvPr id="5" name="Segnaposto numero diapositiva 4"/>
          <p:cNvSpPr>
            <a:spLocks noGrp="1"/>
          </p:cNvSpPr>
          <p:nvPr>
            <p:ph type="sldNum" sz="quarter" idx="3"/>
          </p:nvPr>
        </p:nvSpPr>
        <p:spPr>
          <a:xfrm>
            <a:off x="4021139" y="9721851"/>
            <a:ext cx="3076575" cy="511175"/>
          </a:xfrm>
          <a:prstGeom prst="rect">
            <a:avLst/>
          </a:prstGeom>
        </p:spPr>
        <p:txBody>
          <a:bodyPr vert="horz" lIns="91432" tIns="45717" rIns="91432" bIns="45717" rtlCol="0" anchor="b"/>
          <a:lstStyle>
            <a:lvl1pPr algn="r">
              <a:defRPr sz="1200"/>
            </a:lvl1pPr>
          </a:lstStyle>
          <a:p>
            <a:fld id="{333105D9-3864-4A55-8F7E-7E4CFD1C92F6}" type="slidenum">
              <a:rPr lang="it-IT" smtClean="0"/>
              <a:t>‹N›</a:t>
            </a:fld>
            <a:endParaRPr lang="it-IT"/>
          </a:p>
        </p:txBody>
      </p:sp>
    </p:spTree>
    <p:extLst>
      <p:ext uri="{BB962C8B-B14F-4D97-AF65-F5344CB8AC3E}">
        <p14:creationId xmlns:p14="http://schemas.microsoft.com/office/powerpoint/2010/main" val="4129333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3076575" cy="511175"/>
          </a:xfrm>
          <a:prstGeom prst="rect">
            <a:avLst/>
          </a:prstGeom>
        </p:spPr>
        <p:txBody>
          <a:bodyPr vert="horz" lIns="91432" tIns="45717" rIns="91432" bIns="45717" rtlCol="0"/>
          <a:lstStyle>
            <a:lvl1pPr algn="l">
              <a:defRPr sz="1200"/>
            </a:lvl1pPr>
          </a:lstStyle>
          <a:p>
            <a:endParaRPr lang="it-IT"/>
          </a:p>
        </p:txBody>
      </p:sp>
      <p:sp>
        <p:nvSpPr>
          <p:cNvPr id="3" name="Segnaposto data 2"/>
          <p:cNvSpPr>
            <a:spLocks noGrp="1"/>
          </p:cNvSpPr>
          <p:nvPr>
            <p:ph type="dt" idx="1"/>
          </p:nvPr>
        </p:nvSpPr>
        <p:spPr>
          <a:xfrm>
            <a:off x="4021139" y="1"/>
            <a:ext cx="3076575" cy="511175"/>
          </a:xfrm>
          <a:prstGeom prst="rect">
            <a:avLst/>
          </a:prstGeom>
        </p:spPr>
        <p:txBody>
          <a:bodyPr vert="horz" lIns="91432" tIns="45717" rIns="91432" bIns="45717" rtlCol="0"/>
          <a:lstStyle>
            <a:lvl1pPr algn="r">
              <a:defRPr sz="1200"/>
            </a:lvl1pPr>
          </a:lstStyle>
          <a:p>
            <a:fld id="{A3BC5D57-A071-4F48-AA83-BD53CC4FBC3D}" type="datetimeFigureOut">
              <a:rPr lang="it-IT" smtClean="0"/>
              <a:t>20/06/2018</a:t>
            </a:fld>
            <a:endParaRPr lang="it-IT"/>
          </a:p>
        </p:txBody>
      </p:sp>
      <p:sp>
        <p:nvSpPr>
          <p:cNvPr id="4" name="Segnaposto immagine diapositiva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32" tIns="45717" rIns="91432" bIns="45717" rtlCol="0" anchor="ctr"/>
          <a:lstStyle/>
          <a:p>
            <a:endParaRPr lang="it-IT"/>
          </a:p>
        </p:txBody>
      </p:sp>
      <p:sp>
        <p:nvSpPr>
          <p:cNvPr id="5" name="Segnaposto note 4"/>
          <p:cNvSpPr>
            <a:spLocks noGrp="1"/>
          </p:cNvSpPr>
          <p:nvPr>
            <p:ph type="body" sz="quarter" idx="3"/>
          </p:nvPr>
        </p:nvSpPr>
        <p:spPr>
          <a:xfrm>
            <a:off x="709613" y="4860925"/>
            <a:ext cx="5680075" cy="4605338"/>
          </a:xfrm>
          <a:prstGeom prst="rect">
            <a:avLst/>
          </a:prstGeom>
        </p:spPr>
        <p:txBody>
          <a:bodyPr vert="horz" lIns="91432" tIns="45717" rIns="91432" bIns="45717"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721851"/>
            <a:ext cx="3076575" cy="511175"/>
          </a:xfrm>
          <a:prstGeom prst="rect">
            <a:avLst/>
          </a:prstGeom>
        </p:spPr>
        <p:txBody>
          <a:bodyPr vert="horz" lIns="91432" tIns="45717" rIns="91432" bIns="45717" rtlCol="0" anchor="b"/>
          <a:lstStyle>
            <a:lvl1pPr algn="l">
              <a:defRPr sz="1200"/>
            </a:lvl1pPr>
          </a:lstStyle>
          <a:p>
            <a:endParaRPr lang="it-IT"/>
          </a:p>
        </p:txBody>
      </p:sp>
      <p:sp>
        <p:nvSpPr>
          <p:cNvPr id="7" name="Segnaposto numero diapositiva 6"/>
          <p:cNvSpPr>
            <a:spLocks noGrp="1"/>
          </p:cNvSpPr>
          <p:nvPr>
            <p:ph type="sldNum" sz="quarter" idx="5"/>
          </p:nvPr>
        </p:nvSpPr>
        <p:spPr>
          <a:xfrm>
            <a:off x="4021139" y="9721851"/>
            <a:ext cx="3076575" cy="511175"/>
          </a:xfrm>
          <a:prstGeom prst="rect">
            <a:avLst/>
          </a:prstGeom>
        </p:spPr>
        <p:txBody>
          <a:bodyPr vert="horz" lIns="91432" tIns="45717" rIns="91432" bIns="45717" rtlCol="0" anchor="b"/>
          <a:lstStyle>
            <a:lvl1pPr algn="r">
              <a:defRPr sz="1200"/>
            </a:lvl1pPr>
          </a:lstStyle>
          <a:p>
            <a:fld id="{122A05EA-77D5-434F-A2C0-52DA09CB5FB4}" type="slidenum">
              <a:rPr lang="it-IT" smtClean="0"/>
              <a:t>‹N›</a:t>
            </a:fld>
            <a:endParaRPr lang="it-IT"/>
          </a:p>
        </p:txBody>
      </p:sp>
    </p:spTree>
    <p:extLst>
      <p:ext uri="{BB962C8B-B14F-4D97-AF65-F5344CB8AC3E}">
        <p14:creationId xmlns:p14="http://schemas.microsoft.com/office/powerpoint/2010/main" val="665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2A05EA-77D5-434F-A2C0-52DA09CB5FB4}" type="slidenum">
              <a:rPr lang="it-IT" smtClean="0"/>
              <a:t>23</a:t>
            </a:fld>
            <a:endParaRPr lang="it-IT"/>
          </a:p>
        </p:txBody>
      </p:sp>
    </p:spTree>
    <p:extLst>
      <p:ext uri="{BB962C8B-B14F-4D97-AF65-F5344CB8AC3E}">
        <p14:creationId xmlns:p14="http://schemas.microsoft.com/office/powerpoint/2010/main" val="1059160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22A05EA-77D5-434F-A2C0-52DA09CB5FB4}" type="slidenum">
              <a:rPr lang="it-IT" smtClean="0"/>
              <a:t>33</a:t>
            </a:fld>
            <a:endParaRPr lang="it-IT"/>
          </a:p>
        </p:txBody>
      </p:sp>
    </p:spTree>
    <p:extLst>
      <p:ext uri="{BB962C8B-B14F-4D97-AF65-F5344CB8AC3E}">
        <p14:creationId xmlns:p14="http://schemas.microsoft.com/office/powerpoint/2010/main" val="36789574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447673F4-67E4-44D9-AF12-3A884EE9FB95}" type="datetime1">
              <a:rPr lang="it-IT" smtClean="0"/>
              <a:t>20/06/2018</a:t>
            </a:fld>
            <a:endParaRPr lang="it-IT"/>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it-IT"/>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122517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magine panoramica con didascalia">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C806873-CE66-4901-915E-CC5F6751DEB1}" type="datetime1">
              <a:rPr lang="it-IT" smtClean="0"/>
              <a:t>20/06/2018</a:t>
            </a:fld>
            <a:endParaRPr lang="it-IT"/>
          </a:p>
        </p:txBody>
      </p:sp>
      <p:sp>
        <p:nvSpPr>
          <p:cNvPr id="6" name="Footer Placeholder 5"/>
          <p:cNvSpPr>
            <a:spLocks noGrp="1"/>
          </p:cNvSpPr>
          <p:nvPr>
            <p:ph type="ftr" sz="quarter" idx="11"/>
          </p:nvPr>
        </p:nvSpPr>
        <p:spPr/>
        <p:txBody>
          <a:bodyPr/>
          <a:lstStyle/>
          <a:p>
            <a:endParaRPr lang="it-IT"/>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14674916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it-IT" smtClean="0"/>
              <a:t>Fare clic per modificare lo stile del titolo</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C806873-CE66-4901-915E-CC5F6751DEB1}" type="datetime1">
              <a:rPr lang="it-IT" smtClean="0"/>
              <a:t>20/06/2018</a:t>
            </a:fld>
            <a:endParaRPr lang="it-IT"/>
          </a:p>
        </p:txBody>
      </p:sp>
      <p:sp>
        <p:nvSpPr>
          <p:cNvPr id="5" name="Footer Placeholder 4"/>
          <p:cNvSpPr>
            <a:spLocks noGrp="1"/>
          </p:cNvSpPr>
          <p:nvPr>
            <p:ph type="ftr" sz="quarter" idx="11"/>
          </p:nvPr>
        </p:nvSpPr>
        <p:spPr/>
        <p:txBody>
          <a:bodyPr/>
          <a:lstStyle/>
          <a:p>
            <a:endParaRPr lang="it-IT"/>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84997867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it-IT" smtClean="0"/>
              <a:t>Fare clic per modificare lo stile del titolo</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C806873-CE66-4901-915E-CC5F6751DEB1}" type="datetime1">
              <a:rPr lang="it-IT" smtClean="0"/>
              <a:t>20/06/2018</a:t>
            </a:fld>
            <a:endParaRPr lang="it-IT"/>
          </a:p>
        </p:txBody>
      </p:sp>
      <p:sp>
        <p:nvSpPr>
          <p:cNvPr id="5" name="Footer Placeholder 4"/>
          <p:cNvSpPr>
            <a:spLocks noGrp="1"/>
          </p:cNvSpPr>
          <p:nvPr>
            <p:ph type="ftr" sz="quarter" idx="11"/>
          </p:nvPr>
        </p:nvSpPr>
        <p:spPr/>
        <p:txBody>
          <a:bodyPr/>
          <a:lstStyle/>
          <a:p>
            <a:endParaRPr lang="it-IT"/>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166545392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C806873-CE66-4901-915E-CC5F6751DEB1}" type="datetime1">
              <a:rPr lang="it-IT" smtClean="0"/>
              <a:t>20/06/2018</a:t>
            </a:fld>
            <a:endParaRPr lang="it-IT"/>
          </a:p>
        </p:txBody>
      </p:sp>
      <p:sp>
        <p:nvSpPr>
          <p:cNvPr id="5" name="Footer Placeholder 4"/>
          <p:cNvSpPr>
            <a:spLocks noGrp="1"/>
          </p:cNvSpPr>
          <p:nvPr>
            <p:ph type="ftr" sz="quarter" idx="11"/>
          </p:nvPr>
        </p:nvSpPr>
        <p:spPr/>
        <p:txBody>
          <a:bodyPr/>
          <a:lstStyle/>
          <a:p>
            <a:endParaRPr lang="it-IT"/>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426457044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C806873-CE66-4901-915E-CC5F6751DEB1}" type="datetime1">
              <a:rPr lang="it-IT" smtClean="0"/>
              <a:t>20/06/2018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296018760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C806873-CE66-4901-915E-CC5F6751DEB1}" type="datetime1">
              <a:rPr lang="it-IT" smtClean="0"/>
              <a:t>20/06/2018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63963653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7621301" y="6387910"/>
            <a:ext cx="990599" cy="228659"/>
          </a:xfrm>
        </p:spPr>
        <p:txBody>
          <a:bodyPr/>
          <a:lstStyle/>
          <a:p>
            <a:fld id="{FEE835CE-79FB-42B7-8F33-48325F25B435}" type="datetime1">
              <a:rPr lang="it-IT" smtClean="0"/>
              <a:t>20/06/2018</a:t>
            </a:fld>
            <a:endParaRPr lang="it-IT"/>
          </a:p>
        </p:txBody>
      </p:sp>
      <p:sp>
        <p:nvSpPr>
          <p:cNvPr id="5" name="Footer Placeholder 4"/>
          <p:cNvSpPr>
            <a:spLocks noGrp="1"/>
          </p:cNvSpPr>
          <p:nvPr>
            <p:ph type="ftr" sz="quarter" idx="11"/>
          </p:nvPr>
        </p:nvSpPr>
        <p:spPr>
          <a:xfrm>
            <a:off x="516133" y="6387910"/>
            <a:ext cx="3859795" cy="228660"/>
          </a:xfrm>
        </p:spPr>
        <p:txBody>
          <a:bodyPr/>
          <a:lstStyle/>
          <a:p>
            <a:endParaRPr lang="it-IT"/>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266118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1A53EBA-D745-4241-8C83-E472F6BE25BA}" type="datetime1">
              <a:rPr lang="it-IT" smtClean="0"/>
              <a:t>20/06/2018</a:t>
            </a:fld>
            <a:endParaRPr lang="it-IT"/>
          </a:p>
        </p:txBody>
      </p:sp>
      <p:sp>
        <p:nvSpPr>
          <p:cNvPr id="5" name="Footer Placeholder 4"/>
          <p:cNvSpPr>
            <a:spLocks noGrp="1"/>
          </p:cNvSpPr>
          <p:nvPr>
            <p:ph type="ftr" sz="quarter" idx="11"/>
          </p:nvPr>
        </p:nvSpPr>
        <p:spPr>
          <a:xfrm>
            <a:off x="538546" y="6365498"/>
            <a:ext cx="3859795" cy="228660"/>
          </a:xfrm>
        </p:spPr>
        <p:txBody>
          <a:bodyPr/>
          <a:lstStyle/>
          <a:p>
            <a:endParaRPr lang="it-IT"/>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36541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EF7A05A-0C59-4378-A722-640906D06D3C}" type="datetime1">
              <a:rPr lang="it-IT" smtClean="0"/>
              <a:t>20/06/2018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91916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7C209CB1-072E-488C-8083-4CA3EB230486}" type="datetime1">
              <a:rPr lang="it-IT" smtClean="0"/>
              <a:t>20/06/2018</a:t>
            </a:fld>
            <a:endParaRPr lang="it-IT"/>
          </a:p>
        </p:txBody>
      </p:sp>
      <p:sp>
        <p:nvSpPr>
          <p:cNvPr id="5" name="Footer Placeholder 4"/>
          <p:cNvSpPr>
            <a:spLocks noGrp="1"/>
          </p:cNvSpPr>
          <p:nvPr>
            <p:ph type="ftr" sz="quarter" idx="11"/>
          </p:nvPr>
        </p:nvSpPr>
        <p:spPr/>
        <p:txBody>
          <a:bodyPr/>
          <a:lstStyle/>
          <a:p>
            <a:endParaRPr lang="it-IT"/>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2629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t-IT" smtClean="0"/>
              <a:t>Fare clic per modificare lo stile del titolo</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1A3E6DDA-1EE7-43CC-B065-BF4C3BAB92E5}" type="datetime1">
              <a:rPr lang="it-IT" smtClean="0"/>
              <a:t>20/06/2018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2909839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E9E2376-4827-417D-A3DE-06715439A696}" type="datetime1">
              <a:rPr lang="it-IT" smtClean="0"/>
              <a:t>20/06/2018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350196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2E3954F-EB31-45F4-B79E-952960FDAEC1}" type="datetime1">
              <a:rPr lang="it-IT" smtClean="0"/>
              <a:t>20/06/2018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2671057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FFA46542-D238-445D-81B0-952857B37462}" type="datetime1">
              <a:rPr lang="it-IT" smtClean="0"/>
              <a:t>20/06/2018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51621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CE9E47A-66E7-4C7C-8CD3-102C41DF1747}" type="datetime1">
              <a:rPr lang="it-IT" smtClean="0"/>
              <a:t>20/06/2018</a:t>
            </a:fld>
            <a:endParaRPr lang="it-IT"/>
          </a:p>
        </p:txBody>
      </p:sp>
      <p:sp>
        <p:nvSpPr>
          <p:cNvPr id="6" name="Footer Placeholder 5"/>
          <p:cNvSpPr>
            <a:spLocks noGrp="1"/>
          </p:cNvSpPr>
          <p:nvPr>
            <p:ph type="ftr" sz="quarter" idx="11"/>
          </p:nvPr>
        </p:nvSpPr>
        <p:spPr/>
        <p:txBody>
          <a:bodyPr/>
          <a:lstStyle/>
          <a:p>
            <a:endParaRPr lang="it-IT"/>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238884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F17F55FB-05BD-4DCE-AABC-7A1D6647A44B}" type="datetime1">
              <a:rPr lang="it-IT" smtClean="0"/>
              <a:t>20/06/2018</a:t>
            </a:fld>
            <a:endParaRPr lang="it-IT"/>
          </a:p>
        </p:txBody>
      </p:sp>
      <p:sp>
        <p:nvSpPr>
          <p:cNvPr id="6" name="Footer Placeholder 5"/>
          <p:cNvSpPr>
            <a:spLocks noGrp="1"/>
          </p:cNvSpPr>
          <p:nvPr>
            <p:ph type="ftr" sz="quarter" idx="11"/>
          </p:nvPr>
        </p:nvSpPr>
        <p:spPr/>
        <p:txBody>
          <a:bodyPr/>
          <a:lstStyle/>
          <a:p>
            <a:endParaRPr lang="it-IT"/>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570DFFC5-857F-436F-A686-9499916DBADA}" type="slidenum">
              <a:rPr lang="it-IT" smtClean="0"/>
              <a:t>‹N›</a:t>
            </a:fld>
            <a:endParaRPr lang="it-IT"/>
          </a:p>
        </p:txBody>
      </p:sp>
    </p:spTree>
    <p:extLst>
      <p:ext uri="{BB962C8B-B14F-4D97-AF65-F5344CB8AC3E}">
        <p14:creationId xmlns:p14="http://schemas.microsoft.com/office/powerpoint/2010/main" val="6914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EC806873-CE66-4901-915E-CC5F6751DEB1}" type="datetime1">
              <a:rPr lang="it-IT" smtClean="0"/>
              <a:t>20/06/2018</a:t>
            </a:fld>
            <a:endParaRPr lang="it-IT"/>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it-IT"/>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570DFFC5-857F-436F-A686-9499916DBADA}" type="slidenum">
              <a:rPr lang="it-IT" smtClean="0"/>
              <a:t>‹N›</a:t>
            </a:fld>
            <a:endParaRPr lang="it-IT"/>
          </a:p>
        </p:txBody>
      </p:sp>
    </p:spTree>
    <p:extLst>
      <p:ext uri="{BB962C8B-B14F-4D97-AF65-F5344CB8AC3E}">
        <p14:creationId xmlns:p14="http://schemas.microsoft.com/office/powerpoint/2010/main" val="66355506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hf hdr="0" ft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b="1" dirty="0" smtClean="0">
                <a:effectLst>
                  <a:outerShdw blurRad="38100" dist="38100" dir="2700000" algn="tl">
                    <a:srgbClr val="000000">
                      <a:alpha val="43137"/>
                    </a:srgbClr>
                  </a:outerShdw>
                </a:effectLst>
              </a:rPr>
              <a:t>RENDICONTO DI GESTIONE ANNO 2017</a:t>
            </a:r>
            <a:endParaRPr lang="it-IT" b="1" dirty="0">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245716" y="473939"/>
            <a:ext cx="6400800" cy="1752600"/>
          </a:xfrm>
        </p:spPr>
        <p:txBody>
          <a:bodyPr>
            <a:normAutofit/>
          </a:bodyPr>
          <a:lstStyle/>
          <a:p>
            <a:r>
              <a:rPr lang="it-IT" sz="2800" b="1" dirty="0" smtClean="0"/>
              <a:t>COMUNE DI CAVA MANARA</a:t>
            </a:r>
            <a:endParaRPr lang="it-IT" sz="2800" b="1"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a:t>
            </a:fld>
            <a:endParaRPr lang="it-IT"/>
          </a:p>
        </p:txBody>
      </p:sp>
    </p:spTree>
    <p:extLst>
      <p:ext uri="{BB962C8B-B14F-4D97-AF65-F5344CB8AC3E}">
        <p14:creationId xmlns:p14="http://schemas.microsoft.com/office/powerpoint/2010/main" val="2218854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889168"/>
          </a:xfrm>
        </p:spPr>
        <p:txBody>
          <a:bodyPr>
            <a:noAutofit/>
          </a:bodyPr>
          <a:lstStyle/>
          <a:p>
            <a:r>
              <a:rPr lang="it-IT" b="1" dirty="0"/>
              <a:t>5</a:t>
            </a:r>
            <a:r>
              <a:rPr lang="it-IT" b="1" dirty="0" smtClean="0"/>
              <a:t>.a </a:t>
            </a:r>
            <a:r>
              <a:rPr lang="it-IT" b="1" dirty="0"/>
              <a:t>GESTIONE RESIDUI</a:t>
            </a:r>
            <a:endParaRPr lang="it-IT" dirty="0"/>
          </a:p>
        </p:txBody>
      </p:sp>
      <p:sp>
        <p:nvSpPr>
          <p:cNvPr id="3" name="Segnaposto contenuto 2"/>
          <p:cNvSpPr>
            <a:spLocks noGrp="1"/>
          </p:cNvSpPr>
          <p:nvPr>
            <p:ph idx="1"/>
          </p:nvPr>
        </p:nvSpPr>
        <p:spPr>
          <a:xfrm>
            <a:off x="467544" y="2204864"/>
            <a:ext cx="8496944" cy="4536504"/>
          </a:xfrm>
        </p:spPr>
        <p:txBody>
          <a:bodyPr>
            <a:normAutofit/>
          </a:bodyPr>
          <a:lstStyle/>
          <a:p>
            <a:pPr marL="68580" indent="0">
              <a:buNone/>
            </a:pPr>
            <a:r>
              <a:rPr lang="it-IT" sz="2200" i="1" u="sng" dirty="0" smtClean="0"/>
              <a:t>Macro voci</a:t>
            </a:r>
          </a:p>
          <a:p>
            <a:r>
              <a:rPr lang="it-IT" sz="2200" i="1" u="sng" dirty="0"/>
              <a:t>eliminazione residui </a:t>
            </a:r>
            <a:r>
              <a:rPr lang="it-IT" sz="2200" i="1" u="sng" dirty="0" smtClean="0"/>
              <a:t>passivi:</a:t>
            </a:r>
            <a:r>
              <a:rPr lang="it-IT" sz="2200" dirty="0"/>
              <a:t> </a:t>
            </a:r>
            <a:endParaRPr lang="it-IT" sz="2200" dirty="0" smtClean="0"/>
          </a:p>
          <a:p>
            <a:pPr marL="722313" indent="-361950"/>
            <a:r>
              <a:rPr lang="it-IT" sz="2000" dirty="0" smtClean="0"/>
              <a:t>Utenze  1.110,36</a:t>
            </a:r>
          </a:p>
          <a:p>
            <a:pPr lvl="1"/>
            <a:r>
              <a:rPr lang="it-IT" sz="2000" i="1" dirty="0"/>
              <a:t>E</a:t>
            </a:r>
            <a:r>
              <a:rPr lang="it-IT" sz="2000" i="1" dirty="0" smtClean="0"/>
              <a:t>conomie servizi </a:t>
            </a:r>
            <a:r>
              <a:rPr lang="it-IT" sz="2000" i="1" dirty="0"/>
              <a:t>€ </a:t>
            </a:r>
            <a:r>
              <a:rPr lang="it-IT" sz="2000" i="1" dirty="0" smtClean="0"/>
              <a:t>1.484,75</a:t>
            </a:r>
          </a:p>
          <a:p>
            <a:pPr lvl="1"/>
            <a:r>
              <a:rPr lang="it-IT" sz="2000" i="1" dirty="0" smtClean="0"/>
              <a:t>Economie spese di investimento € 3.691,72</a:t>
            </a:r>
          </a:p>
          <a:p>
            <a:pPr lvl="1"/>
            <a:r>
              <a:rPr lang="it-IT" sz="2000" i="1" dirty="0" smtClean="0"/>
              <a:t>Riduzione impegni di spesa tributo provinciale tefa € 1.931,82</a:t>
            </a:r>
          </a:p>
          <a:p>
            <a:pPr lvl="1"/>
            <a:r>
              <a:rPr lang="it-IT" sz="2000" i="1" dirty="0" smtClean="0"/>
              <a:t>Economia spese di personale € 3,50</a:t>
            </a:r>
          </a:p>
          <a:p>
            <a:endParaRPr lang="it-IT" sz="2200" dirty="0"/>
          </a:p>
          <a:p>
            <a:endParaRPr lang="it-IT" dirty="0"/>
          </a:p>
          <a:p>
            <a:pPr marL="68580" indent="0">
              <a:buNone/>
            </a:pPr>
            <a:endParaRPr lang="it-IT" dirty="0"/>
          </a:p>
          <a:p>
            <a:pPr lvl="1"/>
            <a:endParaRPr lang="it-IT" sz="26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10</a:t>
            </a:fld>
            <a:endParaRPr lang="it-IT"/>
          </a:p>
        </p:txBody>
      </p:sp>
    </p:spTree>
    <p:extLst>
      <p:ext uri="{BB962C8B-B14F-4D97-AF65-F5344CB8AC3E}">
        <p14:creationId xmlns:p14="http://schemas.microsoft.com/office/powerpoint/2010/main" val="3257278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5.a GESTIONE RESIDUI</a:t>
            </a:r>
            <a:endParaRPr lang="it-IT" dirty="0"/>
          </a:p>
        </p:txBody>
      </p:sp>
      <p:sp>
        <p:nvSpPr>
          <p:cNvPr id="3" name="Segnaposto contenuto 2"/>
          <p:cNvSpPr>
            <a:spLocks noGrp="1"/>
          </p:cNvSpPr>
          <p:nvPr>
            <p:ph idx="1"/>
          </p:nvPr>
        </p:nvSpPr>
        <p:spPr>
          <a:xfrm>
            <a:off x="395536" y="2420888"/>
            <a:ext cx="8280920" cy="4320480"/>
          </a:xfrm>
        </p:spPr>
        <p:txBody>
          <a:bodyPr>
            <a:normAutofit fontScale="70000" lnSpcReduction="20000"/>
          </a:bodyPr>
          <a:lstStyle/>
          <a:p>
            <a:r>
              <a:rPr lang="it-IT" sz="2600" i="1" u="sng" dirty="0"/>
              <a:t>eliminazione residui attivi:</a:t>
            </a:r>
            <a:endParaRPr lang="it-IT" sz="2600" dirty="0"/>
          </a:p>
          <a:p>
            <a:pPr lvl="1"/>
            <a:r>
              <a:rPr lang="it-IT" sz="2300" dirty="0"/>
              <a:t>tassa rifiuti € 49,56 (per quote non dovute ed errata contabilizzazione di alcuni incassi)</a:t>
            </a:r>
          </a:p>
          <a:p>
            <a:pPr lvl="1"/>
            <a:r>
              <a:rPr lang="it-IT" sz="2300" dirty="0"/>
              <a:t>Servizi cimiteriali € 460,94 (adeguamento di alcuni accertamenti mantenuti per importi non corretti)</a:t>
            </a:r>
          </a:p>
          <a:p>
            <a:pPr lvl="1"/>
            <a:r>
              <a:rPr lang="it-IT" sz="2300" dirty="0"/>
              <a:t>Rete assistenza domiciliare € 3.036,58 (riferite ad utente in carico ai servizi sociali- iscritto nel conto del patrimonio fra i crediti di dubbia esigibilità per 3.029,18)</a:t>
            </a:r>
          </a:p>
          <a:p>
            <a:pPr lvl="1"/>
            <a:r>
              <a:rPr lang="it-IT" sz="2300" dirty="0" err="1"/>
              <a:t>Imu</a:t>
            </a:r>
            <a:r>
              <a:rPr lang="it-IT" sz="2300" dirty="0"/>
              <a:t> € 33,00</a:t>
            </a:r>
          </a:p>
          <a:p>
            <a:pPr lvl="1"/>
            <a:r>
              <a:rPr lang="it-IT" sz="2300" dirty="0"/>
              <a:t>Commissione per riscossione tributo tefa €122,70 (riscossione dei relativi ruoli tramite riscossione coattiva- riversamento da parte del concessionario)</a:t>
            </a:r>
          </a:p>
          <a:p>
            <a:pPr lvl="1"/>
            <a:r>
              <a:rPr lang="it-IT" sz="2300" dirty="0"/>
              <a:t>Canone di locazione € 19,40 (errato conteggio adeguamento ISTAT)</a:t>
            </a:r>
          </a:p>
          <a:p>
            <a:pPr lvl="1"/>
            <a:r>
              <a:rPr lang="it-IT" sz="2300" dirty="0"/>
              <a:t>Tariffe fognature depurazione (iscritto nel conto del patrimonio fra i crediti di dubbia esigibilità) € 9.481,64</a:t>
            </a:r>
          </a:p>
          <a:p>
            <a:pPr lvl="1"/>
            <a:r>
              <a:rPr lang="it-IT" sz="2300" dirty="0"/>
              <a:t>Riduzione accertamento tributo € 1.931,82</a:t>
            </a:r>
          </a:p>
          <a:p>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11</a:t>
            </a:fld>
            <a:endParaRPr lang="it-IT"/>
          </a:p>
        </p:txBody>
      </p:sp>
    </p:spTree>
    <p:extLst>
      <p:ext uri="{BB962C8B-B14F-4D97-AF65-F5344CB8AC3E}">
        <p14:creationId xmlns:p14="http://schemas.microsoft.com/office/powerpoint/2010/main" val="3963487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5.a GESTIONE RESIDUI</a:t>
            </a:r>
          </a:p>
        </p:txBody>
      </p:sp>
      <p:sp>
        <p:nvSpPr>
          <p:cNvPr id="3" name="Segnaposto contenuto 2"/>
          <p:cNvSpPr>
            <a:spLocks noGrp="1"/>
          </p:cNvSpPr>
          <p:nvPr>
            <p:ph idx="1"/>
          </p:nvPr>
        </p:nvSpPr>
        <p:spPr>
          <a:xfrm>
            <a:off x="467544" y="2204864"/>
            <a:ext cx="8352928" cy="4252168"/>
          </a:xfrm>
        </p:spPr>
        <p:txBody>
          <a:bodyPr>
            <a:normAutofit/>
          </a:bodyPr>
          <a:lstStyle/>
          <a:p>
            <a:pPr lvl="1"/>
            <a:endParaRPr lang="it-IT" sz="1400" dirty="0" smtClean="0"/>
          </a:p>
          <a:p>
            <a:pPr marL="461962" lvl="1" indent="-285750"/>
            <a:r>
              <a:rPr lang="it-IT" sz="2200" i="1" u="sng" dirty="0"/>
              <a:t>maggiori residui attivi </a:t>
            </a:r>
            <a:r>
              <a:rPr lang="it-IT" sz="2200" i="1" u="sng" dirty="0" smtClean="0"/>
              <a:t>accertati</a:t>
            </a:r>
            <a:endParaRPr lang="it-IT" sz="2200" dirty="0"/>
          </a:p>
          <a:p>
            <a:pPr lvl="1"/>
            <a:r>
              <a:rPr lang="it-IT" sz="2000" dirty="0" smtClean="0"/>
              <a:t>sanzioni </a:t>
            </a:r>
            <a:r>
              <a:rPr lang="it-IT" sz="2000" dirty="0"/>
              <a:t>codice della strada a seguito emissione ruolo coattivo € 39.408,54</a:t>
            </a:r>
          </a:p>
          <a:p>
            <a:pPr lvl="1"/>
            <a:r>
              <a:rPr lang="it-IT" sz="2000" dirty="0"/>
              <a:t>Addizionale comunale € 14.695,29</a:t>
            </a:r>
          </a:p>
          <a:p>
            <a:pPr lvl="1"/>
            <a:r>
              <a:rPr lang="it-IT" sz="2000" dirty="0"/>
              <a:t>Accertamenti tassa rifiuti € 581,43</a:t>
            </a:r>
          </a:p>
          <a:p>
            <a:pPr lvl="1"/>
            <a:r>
              <a:rPr lang="it-IT" sz="2000" dirty="0"/>
              <a:t>Fondo di solidarietà comunale 2016 € 390,72</a:t>
            </a:r>
          </a:p>
          <a:p>
            <a:pPr lvl="1"/>
            <a:r>
              <a:rPr lang="it-IT" sz="2000" dirty="0"/>
              <a:t>Entrate cimiteriali € 80,02</a:t>
            </a:r>
          </a:p>
          <a:p>
            <a:pPr lvl="1"/>
            <a:r>
              <a:rPr lang="it-IT" sz="2000" dirty="0"/>
              <a:t>Consultazioni referendarie 2016 € 498,03</a:t>
            </a:r>
          </a:p>
          <a:p>
            <a:pPr lvl="1"/>
            <a:r>
              <a:rPr lang="it-IT" sz="2000" dirty="0"/>
              <a:t>Rimborso utenze concessionario asilo nido € 131,29</a:t>
            </a:r>
          </a:p>
          <a:p>
            <a:pPr lvl="1"/>
            <a:endParaRPr lang="it-IT" sz="2600" dirty="0"/>
          </a:p>
          <a:p>
            <a:pPr marL="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12</a:t>
            </a:fld>
            <a:endParaRPr lang="it-IT"/>
          </a:p>
        </p:txBody>
      </p:sp>
    </p:spTree>
    <p:extLst>
      <p:ext uri="{BB962C8B-B14F-4D97-AF65-F5344CB8AC3E}">
        <p14:creationId xmlns:p14="http://schemas.microsoft.com/office/powerpoint/2010/main" val="1285463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548680"/>
            <a:ext cx="7024744" cy="1249208"/>
          </a:xfrm>
        </p:spPr>
        <p:txBody>
          <a:bodyPr>
            <a:noAutofit/>
          </a:bodyPr>
          <a:lstStyle/>
          <a:p>
            <a:r>
              <a:rPr lang="it-IT" b="1" dirty="0"/>
              <a:t>5</a:t>
            </a:r>
            <a:r>
              <a:rPr lang="it-IT" b="1" dirty="0" smtClean="0"/>
              <a:t>b. GESTIONE DI COMPETENZA</a:t>
            </a:r>
            <a:endParaRPr lang="it-IT" dirty="0"/>
          </a:p>
        </p:txBody>
      </p:sp>
      <p:sp>
        <p:nvSpPr>
          <p:cNvPr id="3" name="Segnaposto numero diapositiva 2"/>
          <p:cNvSpPr>
            <a:spLocks noGrp="1"/>
          </p:cNvSpPr>
          <p:nvPr>
            <p:ph type="sldNum" sz="quarter" idx="12"/>
          </p:nvPr>
        </p:nvSpPr>
        <p:spPr/>
        <p:txBody>
          <a:bodyPr/>
          <a:lstStyle/>
          <a:p>
            <a:fld id="{570DFFC5-857F-436F-A686-9499916DBADA}" type="slidenum">
              <a:rPr lang="it-IT" smtClean="0"/>
              <a:t>13</a:t>
            </a:fld>
            <a:endParaRPr lang="it-IT"/>
          </a:p>
        </p:txBody>
      </p:sp>
      <p:graphicFrame>
        <p:nvGraphicFramePr>
          <p:cNvPr id="5" name="Tabella 4"/>
          <p:cNvGraphicFramePr>
            <a:graphicFrameLocks noGrp="1"/>
          </p:cNvGraphicFramePr>
          <p:nvPr>
            <p:extLst>
              <p:ext uri="{D42A27DB-BD31-4B8C-83A1-F6EECF244321}">
                <p14:modId xmlns:p14="http://schemas.microsoft.com/office/powerpoint/2010/main" val="3276665235"/>
              </p:ext>
            </p:extLst>
          </p:nvPr>
        </p:nvGraphicFramePr>
        <p:xfrm>
          <a:off x="467544" y="2276872"/>
          <a:ext cx="8136903" cy="4490756"/>
        </p:xfrm>
        <a:graphic>
          <a:graphicData uri="http://schemas.openxmlformats.org/drawingml/2006/table">
            <a:tbl>
              <a:tblPr firstRow="1" firstCol="1" bandRow="1">
                <a:tableStyleId>{5C22544A-7EE6-4342-B048-85BDC9FD1C3A}</a:tableStyleId>
              </a:tblPr>
              <a:tblGrid>
                <a:gridCol w="5196770">
                  <a:extLst>
                    <a:ext uri="{9D8B030D-6E8A-4147-A177-3AD203B41FA5}">
                      <a16:colId xmlns:a16="http://schemas.microsoft.com/office/drawing/2014/main" val="3780492493"/>
                    </a:ext>
                  </a:extLst>
                </a:gridCol>
                <a:gridCol w="1323905">
                  <a:extLst>
                    <a:ext uri="{9D8B030D-6E8A-4147-A177-3AD203B41FA5}">
                      <a16:colId xmlns:a16="http://schemas.microsoft.com/office/drawing/2014/main" val="2022654019"/>
                    </a:ext>
                  </a:extLst>
                </a:gridCol>
                <a:gridCol w="1616228">
                  <a:extLst>
                    <a:ext uri="{9D8B030D-6E8A-4147-A177-3AD203B41FA5}">
                      <a16:colId xmlns:a16="http://schemas.microsoft.com/office/drawing/2014/main" val="1498331854"/>
                    </a:ext>
                  </a:extLst>
                </a:gridCol>
              </a:tblGrid>
              <a:tr h="609953">
                <a:tc>
                  <a:txBody>
                    <a:bodyPr/>
                    <a:lstStyle/>
                    <a:p>
                      <a:pPr>
                        <a:lnSpc>
                          <a:spcPct val="107000"/>
                        </a:lnSpc>
                        <a:spcAft>
                          <a:spcPts val="0"/>
                        </a:spcAft>
                      </a:pPr>
                      <a:r>
                        <a:rPr lang="it-IT" sz="1200" dirty="0">
                          <a:effectLst/>
                        </a:rPr>
                        <a:t>FONDO PLURIENNALE VINCOLATO DELLE ENTRATE TOTALE </a:t>
                      </a:r>
                      <a:endParaRPr lang="it-IT" sz="12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lnSpc>
                          <a:spcPct val="107000"/>
                        </a:lnSpc>
                        <a:spcAft>
                          <a:spcPts val="0"/>
                        </a:spcAft>
                      </a:pPr>
                      <a:r>
                        <a:rPr lang="it-IT" sz="1400" dirty="0">
                          <a:effectLst/>
                        </a:rPr>
                        <a:t>419.174,16</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2623007832"/>
                  </a:ext>
                </a:extLst>
              </a:tr>
              <a:tr h="861256">
                <a:tc>
                  <a:txBody>
                    <a:bodyPr/>
                    <a:lstStyle/>
                    <a:p>
                      <a:pPr>
                        <a:lnSpc>
                          <a:spcPct val="107000"/>
                        </a:lnSpc>
                        <a:spcAft>
                          <a:spcPts val="0"/>
                        </a:spcAft>
                      </a:pPr>
                      <a:r>
                        <a:rPr lang="it-IT" sz="1400" dirty="0">
                          <a:effectLst/>
                        </a:rPr>
                        <a:t>Avanzo di amministrazione applicato</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lnSpc>
                          <a:spcPct val="107000"/>
                        </a:lnSpc>
                        <a:spcAft>
                          <a:spcPts val="0"/>
                        </a:spcAft>
                      </a:pPr>
                      <a:r>
                        <a:rPr lang="it-IT" sz="1400" dirty="0">
                          <a:effectLst/>
                        </a:rPr>
                        <a:t>526.095,11</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3721431740"/>
                  </a:ext>
                </a:extLst>
              </a:tr>
              <a:tr h="861256">
                <a:tc>
                  <a:txBody>
                    <a:bodyPr/>
                    <a:lstStyle/>
                    <a:p>
                      <a:pPr>
                        <a:lnSpc>
                          <a:spcPct val="107000"/>
                        </a:lnSpc>
                        <a:spcAft>
                          <a:spcPts val="0"/>
                        </a:spcAft>
                      </a:pPr>
                      <a:r>
                        <a:rPr lang="it-IT" sz="1400" dirty="0">
                          <a:effectLst/>
                        </a:rPr>
                        <a:t>Accertamenti a competenza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lnSpc>
                          <a:spcPct val="107000"/>
                        </a:lnSpc>
                        <a:spcAft>
                          <a:spcPts val="0"/>
                        </a:spcAft>
                      </a:pPr>
                      <a:r>
                        <a:rPr lang="it-IT" sz="1400" dirty="0">
                          <a:effectLst/>
                        </a:rPr>
                        <a:t>4.245.836,23</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3914292601"/>
                  </a:ext>
                </a:extLst>
              </a:tr>
              <a:tr h="1080301">
                <a:tc>
                  <a:txBody>
                    <a:bodyPr/>
                    <a:lstStyle/>
                    <a:p>
                      <a:pPr>
                        <a:lnSpc>
                          <a:spcPct val="107000"/>
                        </a:lnSpc>
                        <a:spcAft>
                          <a:spcPts val="0"/>
                        </a:spcAft>
                      </a:pPr>
                      <a:r>
                        <a:rPr lang="it-IT" sz="1400" dirty="0">
                          <a:effectLst/>
                        </a:rPr>
                        <a:t>Impegni a competenza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ct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gn="r">
                        <a:lnSpc>
                          <a:spcPct val="107000"/>
                        </a:lnSpc>
                        <a:spcAft>
                          <a:spcPts val="0"/>
                        </a:spcAft>
                      </a:pPr>
                      <a:r>
                        <a:rPr lang="it-IT" sz="1400" dirty="0">
                          <a:effectLst/>
                        </a:rPr>
                        <a:t>4.721.780,46</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3349454711"/>
                  </a:ext>
                </a:extLst>
              </a:tr>
              <a:tr h="861256">
                <a:tc>
                  <a:txBody>
                    <a:bodyPr/>
                    <a:lstStyle/>
                    <a:p>
                      <a:pPr>
                        <a:lnSpc>
                          <a:spcPct val="107000"/>
                        </a:lnSpc>
                        <a:spcAft>
                          <a:spcPts val="0"/>
                        </a:spcAft>
                      </a:pPr>
                      <a:r>
                        <a:rPr lang="it-IT" sz="1400" dirty="0">
                          <a:effectLst/>
                        </a:rPr>
                        <a:t>Risultato della GESTIONE DI COMPETENZA</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p>
                      <a:pPr>
                        <a:lnSpc>
                          <a:spcPct val="107000"/>
                        </a:lnSpc>
                        <a:spcAft>
                          <a:spcPts val="0"/>
                        </a:spcAft>
                      </a:pPr>
                      <a:r>
                        <a:rPr lang="it-IT" sz="1400" dirty="0">
                          <a:effectLst/>
                        </a:rPr>
                        <a:t> </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tc>
                  <a:txBody>
                    <a:bodyPr/>
                    <a:lstStyle/>
                    <a:p>
                      <a:pPr>
                        <a:lnSpc>
                          <a:spcPct val="107000"/>
                        </a:lnSpc>
                      </a:pPr>
                      <a:endParaRPr lang="it-IT" sz="1400" dirty="0">
                        <a:effectLst/>
                        <a:latin typeface="Calibri" panose="020F0502020204030204" pitchFamily="34" charset="0"/>
                      </a:endParaRPr>
                    </a:p>
                  </a:txBody>
                  <a:tcPr marL="44450" marR="44450" marT="0" marB="0" anchor="b"/>
                </a:tc>
                <a:tc>
                  <a:txBody>
                    <a:bodyPr/>
                    <a:lstStyle/>
                    <a:p>
                      <a:pPr algn="r">
                        <a:lnSpc>
                          <a:spcPct val="107000"/>
                        </a:lnSpc>
                        <a:spcAft>
                          <a:spcPts val="0"/>
                        </a:spcAft>
                      </a:pPr>
                      <a:r>
                        <a:rPr lang="it-IT" sz="1400" dirty="0">
                          <a:effectLst/>
                        </a:rPr>
                        <a:t>469.325,04</a:t>
                      </a:r>
                      <a:endParaRPr lang="it-IT" sz="1400" dirty="0">
                        <a:effectLst/>
                        <a:latin typeface="Times New Roman" panose="02020603050405020304" pitchFamily="18" charset="0"/>
                        <a:ea typeface="Times New Roman" panose="02020603050405020304" pitchFamily="18" charset="0"/>
                      </a:endParaRPr>
                    </a:p>
                  </a:txBody>
                  <a:tcPr marL="44450" marR="44450" marT="0" marB="0" anchor="b"/>
                </a:tc>
                <a:extLst>
                  <a:ext uri="{0D108BD9-81ED-4DB2-BD59-A6C34878D82A}">
                    <a16:rowId xmlns:a16="http://schemas.microsoft.com/office/drawing/2014/main" val="1552680512"/>
                  </a:ext>
                </a:extLst>
              </a:tr>
            </a:tbl>
          </a:graphicData>
        </a:graphic>
      </p:graphicFrame>
    </p:spTree>
    <p:extLst>
      <p:ext uri="{BB962C8B-B14F-4D97-AF65-F5344CB8AC3E}">
        <p14:creationId xmlns:p14="http://schemas.microsoft.com/office/powerpoint/2010/main" val="1576746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548680"/>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pPr marL="68580" indent="0">
              <a:buNone/>
            </a:pPr>
            <a:endParaRPr lang="it-IT" dirty="0" smtClean="0"/>
          </a:p>
          <a:p>
            <a:pPr marL="68580" indent="0">
              <a:buNone/>
            </a:pPr>
            <a:r>
              <a:rPr lang="it-IT" sz="2000" dirty="0" smtClean="0"/>
              <a:t>SE SI TIENE CONTO DELL’AVANZO DI AMMINISTRAZIONE APPLICATO NEL 2017 PER COMPLESSIVE  € 526.095,11 L’AVANZO DI COMPETENZA DIVENTA DI </a:t>
            </a:r>
          </a:p>
          <a:p>
            <a:pPr marL="68580" indent="0" algn="ctr">
              <a:buNone/>
            </a:pPr>
            <a:r>
              <a:rPr lang="it-IT" sz="2600" b="1" dirty="0" smtClean="0"/>
              <a:t>€ 469.325,04</a:t>
            </a:r>
            <a:endParaRPr lang="it-IT" sz="2600" b="1"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14</a:t>
            </a:fld>
            <a:endParaRPr lang="it-IT"/>
          </a:p>
        </p:txBody>
      </p:sp>
    </p:spTree>
    <p:extLst>
      <p:ext uri="{BB962C8B-B14F-4D97-AF65-F5344CB8AC3E}">
        <p14:creationId xmlns:p14="http://schemas.microsoft.com/office/powerpoint/2010/main" val="4254670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endParaRPr lang="it-IT" dirty="0" smtClean="0"/>
          </a:p>
          <a:p>
            <a:r>
              <a:rPr lang="it-IT" sz="2000" dirty="0" smtClean="0"/>
              <a:t>per comprendere l’importo dell’avanzo occorre distinguere tra </a:t>
            </a:r>
            <a:r>
              <a:rPr lang="it-IT" sz="2000" b="1" u="sng" dirty="0" smtClean="0"/>
              <a:t>l’avanzo </a:t>
            </a:r>
            <a:r>
              <a:rPr lang="it-IT" sz="2000" b="1" u="sng" dirty="0"/>
              <a:t>di parte corrente e </a:t>
            </a:r>
            <a:r>
              <a:rPr lang="it-IT" sz="2000" b="1" u="sng" dirty="0" smtClean="0"/>
              <a:t>l’avanzo </a:t>
            </a:r>
            <a:r>
              <a:rPr lang="it-IT" sz="2000" b="1" u="sng" dirty="0"/>
              <a:t>di parte capitale</a:t>
            </a:r>
            <a:r>
              <a:rPr lang="it-IT" sz="2000" dirty="0"/>
              <a:t>.</a:t>
            </a:r>
          </a:p>
          <a:p>
            <a:r>
              <a:rPr lang="it-IT" sz="2000" dirty="0"/>
              <a:t>L’avanzo di parte corrente è di € </a:t>
            </a:r>
            <a:r>
              <a:rPr lang="it-IT" sz="2000" dirty="0" smtClean="0"/>
              <a:t>372.791,35 </a:t>
            </a:r>
            <a:r>
              <a:rPr lang="it-IT" sz="2000" dirty="0"/>
              <a:t>mentre l’avanzo di parte capitale è di </a:t>
            </a:r>
            <a:r>
              <a:rPr lang="it-IT" sz="2000" cap="all" dirty="0"/>
              <a:t> </a:t>
            </a:r>
            <a:r>
              <a:rPr lang="it-IT" sz="2000" cap="all" dirty="0" smtClean="0"/>
              <a:t>96.533,70</a:t>
            </a:r>
            <a:endParaRPr lang="it-IT" sz="2000" dirty="0"/>
          </a:p>
          <a:p>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15</a:t>
            </a:fld>
            <a:endParaRPr lang="it-IT"/>
          </a:p>
        </p:txBody>
      </p:sp>
    </p:spTree>
    <p:extLst>
      <p:ext uri="{BB962C8B-B14F-4D97-AF65-F5344CB8AC3E}">
        <p14:creationId xmlns:p14="http://schemas.microsoft.com/office/powerpoint/2010/main" val="21476966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611560" y="2348880"/>
            <a:ext cx="7992888" cy="3670920"/>
          </a:xfrm>
        </p:spPr>
        <p:txBody>
          <a:bodyPr>
            <a:normAutofit/>
          </a:bodyPr>
          <a:lstStyle/>
          <a:p>
            <a:endParaRPr lang="it-IT" dirty="0" smtClean="0"/>
          </a:p>
          <a:p>
            <a:pPr marL="68580" indent="0" algn="just">
              <a:buNone/>
            </a:pPr>
            <a:r>
              <a:rPr lang="it-IT" sz="2000" dirty="0" smtClean="0"/>
              <a:t>L’avanzo </a:t>
            </a:r>
            <a:r>
              <a:rPr lang="it-IT" sz="2000" dirty="0"/>
              <a:t>di parte corrente evidenzia  una corretta gestione del bilancio di competenza in quanto, essendoci entrate accertate ma non ancora incassate </a:t>
            </a:r>
            <a:r>
              <a:rPr lang="it-IT" sz="2000" b="1" u="sng" dirty="0"/>
              <a:t>per € </a:t>
            </a:r>
            <a:r>
              <a:rPr lang="it-IT" sz="2000" b="1" u="sng" dirty="0" smtClean="0"/>
              <a:t>238.000,00</a:t>
            </a:r>
            <a:r>
              <a:rPr lang="it-IT" sz="2000" dirty="0" smtClean="0"/>
              <a:t>  </a:t>
            </a:r>
            <a:r>
              <a:rPr lang="it-IT" sz="2000" dirty="0"/>
              <a:t>(che in applicazione del nuovo principio contabile non devono più essere contabilizzate per cassa ma al contrario registrate nel momento in  cui si perfeziona il titolo giuridico e per le quali occorre determinare apposito accantonamento a titolo di fondo crediti di dubbia esigibilità), è stata assicurata la copertura degli impegni di spesa assunti con entrate già riscosse.</a:t>
            </a:r>
          </a:p>
          <a:p>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16</a:t>
            </a:fld>
            <a:endParaRPr lang="it-IT"/>
          </a:p>
        </p:txBody>
      </p:sp>
    </p:spTree>
    <p:extLst>
      <p:ext uri="{BB962C8B-B14F-4D97-AF65-F5344CB8AC3E}">
        <p14:creationId xmlns:p14="http://schemas.microsoft.com/office/powerpoint/2010/main" val="388707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539552" y="2489200"/>
            <a:ext cx="8064896" cy="3530600"/>
          </a:xfrm>
        </p:spPr>
        <p:txBody>
          <a:bodyPr>
            <a:normAutofit/>
          </a:bodyPr>
          <a:lstStyle/>
          <a:p>
            <a:endParaRPr lang="it-IT" dirty="0" smtClean="0"/>
          </a:p>
          <a:p>
            <a:pPr marL="68580" indent="0" algn="just">
              <a:buNone/>
            </a:pPr>
            <a:r>
              <a:rPr lang="it-IT" sz="2000" dirty="0"/>
              <a:t>T</a:t>
            </a:r>
            <a:r>
              <a:rPr lang="it-IT" sz="2000" dirty="0" smtClean="0"/>
              <a:t>ali </a:t>
            </a:r>
            <a:r>
              <a:rPr lang="it-IT" sz="2000" dirty="0"/>
              <a:t>entrate non potevano pertanto essere spese ma, essendo accertate hanno concorso alla formazione dell’avanzo. Costituiscono però risorse accantonate che non sarà possibile utilizzare fino alla loro riscossione.</a:t>
            </a:r>
          </a:p>
          <a:p>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17</a:t>
            </a:fld>
            <a:endParaRPr lang="it-IT"/>
          </a:p>
        </p:txBody>
      </p:sp>
    </p:spTree>
    <p:extLst>
      <p:ext uri="{BB962C8B-B14F-4D97-AF65-F5344CB8AC3E}">
        <p14:creationId xmlns:p14="http://schemas.microsoft.com/office/powerpoint/2010/main" val="2728610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490" y="1027664"/>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539552" y="2489200"/>
            <a:ext cx="8064896" cy="3530600"/>
          </a:xfrm>
        </p:spPr>
        <p:txBody>
          <a:bodyPr>
            <a:normAutofit/>
          </a:bodyPr>
          <a:lstStyle/>
          <a:p>
            <a:pPr marL="68580" indent="0">
              <a:buNone/>
            </a:pPr>
            <a:endParaRPr lang="it-IT" dirty="0"/>
          </a:p>
          <a:p>
            <a:r>
              <a:rPr lang="it-IT" sz="2000" dirty="0"/>
              <a:t>Occorre inoltre considerare che i trasferimenti statali relativi alla standardizzazione </a:t>
            </a:r>
            <a:r>
              <a:rPr lang="it-IT" sz="2000" dirty="0" err="1"/>
              <a:t>Imu</a:t>
            </a:r>
            <a:r>
              <a:rPr lang="it-IT" sz="2000" dirty="0"/>
              <a:t>/Tasi </a:t>
            </a:r>
            <a:r>
              <a:rPr lang="it-IT" sz="2000" b="1" dirty="0"/>
              <a:t>(</a:t>
            </a:r>
            <a:r>
              <a:rPr lang="it-IT" sz="2000" b="1" dirty="0" smtClean="0"/>
              <a:t>€ 27.882,99</a:t>
            </a:r>
            <a:r>
              <a:rPr lang="it-IT" sz="2000" b="1" u="sng" dirty="0" smtClean="0"/>
              <a:t>)</a:t>
            </a:r>
            <a:r>
              <a:rPr lang="it-IT" sz="2000" dirty="0" smtClean="0"/>
              <a:t> </a:t>
            </a:r>
            <a:r>
              <a:rPr lang="it-IT" sz="2000" dirty="0"/>
              <a:t>per espressa previsione normativa non erano validi ai fini del patto di stabilità. Per tale motivo, per non compromettere gli equilibri del patto tali entrate sono di fatto dovute confluire nell’avanzo di amministrazione non potendo finanziare spesa corrente. </a:t>
            </a:r>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18</a:t>
            </a:fld>
            <a:endParaRPr lang="it-IT"/>
          </a:p>
        </p:txBody>
      </p:sp>
    </p:spTree>
    <p:extLst>
      <p:ext uri="{BB962C8B-B14F-4D97-AF65-F5344CB8AC3E}">
        <p14:creationId xmlns:p14="http://schemas.microsoft.com/office/powerpoint/2010/main" val="14730754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692696"/>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307508" y="1941904"/>
            <a:ext cx="8496944" cy="4680520"/>
          </a:xfrm>
        </p:spPr>
        <p:txBody>
          <a:bodyPr>
            <a:normAutofit/>
          </a:bodyPr>
          <a:lstStyle/>
          <a:p>
            <a:pPr marL="68580" indent="0">
              <a:buNone/>
            </a:pPr>
            <a:endParaRPr lang="it-IT" sz="1700" dirty="0"/>
          </a:p>
          <a:p>
            <a:pPr marL="68580" indent="0">
              <a:buNone/>
            </a:pPr>
            <a:r>
              <a:rPr lang="it-IT" sz="1700" dirty="0"/>
              <a:t>Non da ultimo si sono riscontrate economie in diversi servizi qui di seguito evidenziate </a:t>
            </a:r>
            <a:endParaRPr lang="it-IT" sz="1700" dirty="0" smtClean="0"/>
          </a:p>
          <a:p>
            <a:pPr marL="68580" indent="0">
              <a:buNone/>
            </a:pPr>
            <a:endParaRPr lang="it-IT" sz="1700" dirty="0"/>
          </a:p>
          <a:p>
            <a:pPr lvl="0"/>
            <a:r>
              <a:rPr lang="it-IT" sz="1700" dirty="0"/>
              <a:t>€ 8</a:t>
            </a:r>
            <a:r>
              <a:rPr lang="it-IT" sz="1700" dirty="0" smtClean="0"/>
              <a:t>.000,00 </a:t>
            </a:r>
            <a:r>
              <a:rPr lang="it-IT" sz="1700" dirty="0"/>
              <a:t>spese di personale </a:t>
            </a:r>
          </a:p>
          <a:p>
            <a:pPr lvl="0"/>
            <a:r>
              <a:rPr lang="it-IT" sz="1700" dirty="0"/>
              <a:t>€ </a:t>
            </a:r>
            <a:r>
              <a:rPr lang="it-IT" sz="1700" dirty="0" smtClean="0"/>
              <a:t>3.000,00 servizi scolastici</a:t>
            </a:r>
            <a:endParaRPr lang="it-IT" sz="1700" dirty="0"/>
          </a:p>
          <a:p>
            <a:pPr lvl="0"/>
            <a:r>
              <a:rPr lang="it-IT" sz="1700" dirty="0"/>
              <a:t>€ 6.500,00 servizi cimiteriali</a:t>
            </a:r>
          </a:p>
          <a:p>
            <a:pPr lvl="0"/>
            <a:r>
              <a:rPr lang="it-IT" sz="1700" dirty="0"/>
              <a:t>€ </a:t>
            </a:r>
            <a:r>
              <a:rPr lang="it-IT" sz="1700" dirty="0" smtClean="0"/>
              <a:t>3.200,00 </a:t>
            </a:r>
            <a:r>
              <a:rPr lang="it-IT" sz="1700" dirty="0"/>
              <a:t>spese legali</a:t>
            </a:r>
          </a:p>
          <a:p>
            <a:pPr lvl="0"/>
            <a:r>
              <a:rPr lang="it-IT" sz="1700" dirty="0"/>
              <a:t>€ </a:t>
            </a:r>
            <a:r>
              <a:rPr lang="it-IT" sz="1700" dirty="0" smtClean="0"/>
              <a:t>3.000,00 </a:t>
            </a:r>
            <a:r>
              <a:rPr lang="it-IT" sz="1700" dirty="0"/>
              <a:t>assistenza scolastica </a:t>
            </a:r>
            <a:r>
              <a:rPr lang="it-IT" sz="1700" dirty="0" smtClean="0"/>
              <a:t>disabili</a:t>
            </a:r>
            <a:endParaRPr lang="it-IT" sz="1700" dirty="0"/>
          </a:p>
          <a:p>
            <a:pPr lvl="0"/>
            <a:r>
              <a:rPr lang="it-IT" sz="1700" dirty="0"/>
              <a:t>€ 2.000,00 retrocessione loculi</a:t>
            </a:r>
          </a:p>
          <a:p>
            <a:pPr lvl="0"/>
            <a:r>
              <a:rPr lang="it-IT" sz="1700" dirty="0"/>
              <a:t>€ </a:t>
            </a:r>
            <a:r>
              <a:rPr lang="it-IT" sz="1700" dirty="0" smtClean="0"/>
              <a:t>5.500,00 </a:t>
            </a:r>
            <a:r>
              <a:rPr lang="it-IT" sz="1700" dirty="0"/>
              <a:t>appalto </a:t>
            </a:r>
            <a:r>
              <a:rPr lang="it-IT" sz="1700" dirty="0" smtClean="0"/>
              <a:t>neve</a:t>
            </a:r>
            <a:endParaRPr lang="it-IT" sz="1700" dirty="0"/>
          </a:p>
          <a:p>
            <a:pPr lvl="0"/>
            <a:r>
              <a:rPr lang="it-IT" sz="1700" dirty="0"/>
              <a:t>€ </a:t>
            </a:r>
            <a:r>
              <a:rPr lang="it-IT" sz="1700" dirty="0" smtClean="0"/>
              <a:t>23.000,00 </a:t>
            </a:r>
            <a:r>
              <a:rPr lang="it-IT" sz="1700" dirty="0"/>
              <a:t>interventi di manutenzione agli immobili comunali</a:t>
            </a:r>
          </a:p>
          <a:p>
            <a:pPr lvl="0"/>
            <a:r>
              <a:rPr lang="it-IT" sz="1700" dirty="0"/>
              <a:t>€ 20.000,00 </a:t>
            </a:r>
            <a:r>
              <a:rPr lang="it-IT" sz="1700" dirty="0" smtClean="0"/>
              <a:t>incarichi professionali</a:t>
            </a:r>
            <a:endParaRPr lang="it-IT" sz="1700" dirty="0"/>
          </a:p>
          <a:p>
            <a:pPr marL="68580" lvl="0" indent="0">
              <a:buNone/>
            </a:pPr>
            <a:endParaRPr lang="it-IT" sz="1700" dirty="0" smtClean="0"/>
          </a:p>
          <a:p>
            <a:pPr marL="68580" lvl="0" indent="0">
              <a:buNone/>
            </a:pPr>
            <a:endParaRPr lang="it-IT" sz="1700" dirty="0"/>
          </a:p>
          <a:p>
            <a:pPr marL="68580" indent="0">
              <a:buNone/>
            </a:pPr>
            <a:endParaRPr lang="it-IT" sz="17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19</a:t>
            </a:fld>
            <a:endParaRPr lang="it-IT"/>
          </a:p>
        </p:txBody>
      </p:sp>
    </p:spTree>
    <p:extLst>
      <p:ext uri="{BB962C8B-B14F-4D97-AF65-F5344CB8AC3E}">
        <p14:creationId xmlns:p14="http://schemas.microsoft.com/office/powerpoint/2010/main" val="1036076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9526" y="708968"/>
            <a:ext cx="7024744" cy="1249208"/>
          </a:xfrm>
        </p:spPr>
        <p:txBody>
          <a:bodyPr>
            <a:noAutofit/>
          </a:bodyPr>
          <a:lstStyle/>
          <a:p>
            <a:r>
              <a:rPr lang="it-IT" b="1" dirty="0"/>
              <a:t>1</a:t>
            </a:r>
            <a:r>
              <a:rPr lang="it-IT" b="1" dirty="0" smtClean="0"/>
              <a:t>. APPLICAZIONE AVANZO DURANTE LA GESTIONE</a:t>
            </a:r>
            <a:endParaRPr lang="it-IT" dirty="0"/>
          </a:p>
        </p:txBody>
      </p:sp>
      <p:sp>
        <p:nvSpPr>
          <p:cNvPr id="3" name="Segnaposto contenuto 2"/>
          <p:cNvSpPr>
            <a:spLocks noGrp="1"/>
          </p:cNvSpPr>
          <p:nvPr>
            <p:ph idx="1"/>
          </p:nvPr>
        </p:nvSpPr>
        <p:spPr>
          <a:xfrm>
            <a:off x="611560" y="2636912"/>
            <a:ext cx="7858364" cy="2952328"/>
          </a:xfrm>
        </p:spPr>
        <p:txBody>
          <a:bodyPr>
            <a:normAutofit/>
          </a:bodyPr>
          <a:lstStyle/>
          <a:p>
            <a:pPr marL="68580" lvl="0" indent="0" algn="just">
              <a:buNone/>
            </a:pPr>
            <a:r>
              <a:rPr lang="it-IT" sz="2000" dirty="0" smtClean="0"/>
              <a:t>E’ stato </a:t>
            </a:r>
            <a:r>
              <a:rPr lang="it-IT" sz="2000" dirty="0"/>
              <a:t>possibile, in relazione alle nuove regole del pareggio di bilancio, applicare una consistente quota di avanzo di amministrazione pari a complessivi € </a:t>
            </a:r>
            <a:r>
              <a:rPr lang="it-IT" sz="2000" dirty="0" smtClean="0"/>
              <a:t>526.095,11 applicati interamente </a:t>
            </a:r>
            <a:r>
              <a:rPr lang="it-IT" sz="2000" dirty="0"/>
              <a:t>per le </a:t>
            </a:r>
            <a:r>
              <a:rPr lang="it-IT" sz="2000" dirty="0" smtClean="0"/>
              <a:t>spese di investimento.</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a:t>
            </a:fld>
            <a:endParaRPr lang="it-IT"/>
          </a:p>
        </p:txBody>
      </p:sp>
    </p:spTree>
    <p:extLst>
      <p:ext uri="{BB962C8B-B14F-4D97-AF65-F5344CB8AC3E}">
        <p14:creationId xmlns:p14="http://schemas.microsoft.com/office/powerpoint/2010/main" val="15230346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692696"/>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539552" y="2060848"/>
            <a:ext cx="8064896" cy="3508977"/>
          </a:xfrm>
        </p:spPr>
        <p:txBody>
          <a:bodyPr>
            <a:normAutofit/>
          </a:bodyPr>
          <a:lstStyle/>
          <a:p>
            <a:pPr marL="68580" indent="0">
              <a:buNone/>
            </a:pPr>
            <a:endParaRPr lang="it-IT" sz="2000" dirty="0"/>
          </a:p>
          <a:p>
            <a:pPr marL="68580" indent="0" algn="just">
              <a:buNone/>
            </a:pPr>
            <a:r>
              <a:rPr lang="it-IT" sz="2000" dirty="0"/>
              <a:t>L’equilibrio di parte capitale è influenzato dall’economia derivante dal ribasso di gara relativo all’affidamento dei lavori </a:t>
            </a:r>
            <a:r>
              <a:rPr lang="it-IT" sz="2000" dirty="0" smtClean="0"/>
              <a:t>relativi alla pista ciclabile per € 61.587,76 e all’eliminazione di residui passivi reimputati, in quanto non esigibili e relativi a lavori alla scuola materna ed elementare per € 29.459,91</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20</a:t>
            </a:fld>
            <a:endParaRPr lang="it-IT"/>
          </a:p>
        </p:txBody>
      </p:sp>
    </p:spTree>
    <p:extLst>
      <p:ext uri="{BB962C8B-B14F-4D97-AF65-F5344CB8AC3E}">
        <p14:creationId xmlns:p14="http://schemas.microsoft.com/office/powerpoint/2010/main" val="1506549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692696"/>
            <a:ext cx="7024744" cy="1249208"/>
          </a:xfrm>
        </p:spPr>
        <p:txBody>
          <a:bodyPr>
            <a:noAutofit/>
          </a:bodyPr>
          <a:lstStyle/>
          <a:p>
            <a:r>
              <a:rPr lang="it-IT" b="1" dirty="0"/>
              <a:t>5</a:t>
            </a:r>
            <a:r>
              <a:rPr lang="it-IT" b="1" dirty="0" smtClean="0"/>
              <a:t>b. GESTIONE DI COMPETENZA</a:t>
            </a:r>
            <a:endParaRPr lang="it-IT" dirty="0"/>
          </a:p>
        </p:txBody>
      </p:sp>
      <p:sp>
        <p:nvSpPr>
          <p:cNvPr id="3" name="Segnaposto contenuto 2"/>
          <p:cNvSpPr>
            <a:spLocks noGrp="1"/>
          </p:cNvSpPr>
          <p:nvPr>
            <p:ph idx="1"/>
          </p:nvPr>
        </p:nvSpPr>
        <p:spPr>
          <a:xfrm>
            <a:off x="1043608" y="2338870"/>
            <a:ext cx="6777317" cy="3508977"/>
          </a:xfrm>
        </p:spPr>
        <p:txBody>
          <a:bodyPr>
            <a:normAutofit/>
          </a:bodyPr>
          <a:lstStyle/>
          <a:p>
            <a:pPr marL="68580" indent="0">
              <a:buNone/>
            </a:pPr>
            <a:r>
              <a:rPr lang="it-IT" sz="2000" dirty="0" smtClean="0"/>
              <a:t>L’avanzo di parte capitale è pertanto così composto</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21</a:t>
            </a:fld>
            <a:endParaRPr lang="it-IT"/>
          </a:p>
        </p:txBody>
      </p:sp>
      <p:graphicFrame>
        <p:nvGraphicFramePr>
          <p:cNvPr id="5" name="Tabella 4"/>
          <p:cNvGraphicFramePr>
            <a:graphicFrameLocks noGrp="1"/>
          </p:cNvGraphicFramePr>
          <p:nvPr>
            <p:extLst>
              <p:ext uri="{D42A27DB-BD31-4B8C-83A1-F6EECF244321}">
                <p14:modId xmlns:p14="http://schemas.microsoft.com/office/powerpoint/2010/main" val="1944499385"/>
              </p:ext>
            </p:extLst>
          </p:nvPr>
        </p:nvGraphicFramePr>
        <p:xfrm>
          <a:off x="611560" y="2924944"/>
          <a:ext cx="8064896" cy="2691816"/>
        </p:xfrm>
        <a:graphic>
          <a:graphicData uri="http://schemas.openxmlformats.org/drawingml/2006/table">
            <a:tbl>
              <a:tblPr firstRow="1" firstCol="1" bandRow="1">
                <a:tableStyleId>{5C22544A-7EE6-4342-B048-85BDC9FD1C3A}</a:tableStyleId>
              </a:tblPr>
              <a:tblGrid>
                <a:gridCol w="3895553">
                  <a:extLst>
                    <a:ext uri="{9D8B030D-6E8A-4147-A177-3AD203B41FA5}">
                      <a16:colId xmlns:a16="http://schemas.microsoft.com/office/drawing/2014/main" val="20000"/>
                    </a:ext>
                  </a:extLst>
                </a:gridCol>
                <a:gridCol w="1249517">
                  <a:extLst>
                    <a:ext uri="{9D8B030D-6E8A-4147-A177-3AD203B41FA5}">
                      <a16:colId xmlns:a16="http://schemas.microsoft.com/office/drawing/2014/main" val="20001"/>
                    </a:ext>
                  </a:extLst>
                </a:gridCol>
                <a:gridCol w="2919826">
                  <a:extLst>
                    <a:ext uri="{9D8B030D-6E8A-4147-A177-3AD203B41FA5}">
                      <a16:colId xmlns:a16="http://schemas.microsoft.com/office/drawing/2014/main" val="20002"/>
                    </a:ext>
                  </a:extLst>
                </a:gridCol>
              </a:tblGrid>
              <a:tr h="357954">
                <a:tc>
                  <a:txBody>
                    <a:bodyPr/>
                    <a:lstStyle/>
                    <a:p>
                      <a:pPr>
                        <a:spcAft>
                          <a:spcPts val="0"/>
                        </a:spcAft>
                      </a:pPr>
                      <a:r>
                        <a:rPr lang="it-IT" sz="1400" dirty="0">
                          <a:effectLst/>
                        </a:rPr>
                        <a:t>AVANZO DI PARTE CAPITALE</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dirty="0">
                          <a:effectLst/>
                        </a:rPr>
                        <a:t> </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a:effectLst/>
                        </a:rPr>
                        <a:t>TIPO DI AVANZO</a:t>
                      </a:r>
                      <a:endParaRPr lang="it-IT" sz="1400">
                        <a:effectLst/>
                        <a:latin typeface="Times New Roman"/>
                        <a:ea typeface="Times New Roman"/>
                      </a:endParaRPr>
                    </a:p>
                  </a:txBody>
                  <a:tcPr marL="44450" marR="44450" marT="0" marB="0" anchor="b"/>
                </a:tc>
                <a:extLst>
                  <a:ext uri="{0D108BD9-81ED-4DB2-BD59-A6C34878D82A}">
                    <a16:rowId xmlns:a16="http://schemas.microsoft.com/office/drawing/2014/main" val="10000"/>
                  </a:ext>
                </a:extLst>
              </a:tr>
              <a:tr h="357954">
                <a:tc>
                  <a:txBody>
                    <a:bodyPr/>
                    <a:lstStyle/>
                    <a:p>
                      <a:pPr>
                        <a:spcAft>
                          <a:spcPts val="0"/>
                        </a:spcAft>
                      </a:pPr>
                      <a:r>
                        <a:rPr lang="it-IT" sz="1400" dirty="0">
                          <a:effectLst/>
                        </a:rPr>
                        <a:t>ONERI DESTINATI AL CULTO </a:t>
                      </a:r>
                      <a:endParaRPr lang="it-IT" sz="1400" dirty="0">
                        <a:effectLst/>
                        <a:latin typeface="Times New Roman"/>
                        <a:ea typeface="Times New Roman"/>
                      </a:endParaRPr>
                    </a:p>
                  </a:txBody>
                  <a:tcPr marL="44450" marR="44450" marT="0" marB="0" anchor="b"/>
                </a:tc>
                <a:tc>
                  <a:txBody>
                    <a:bodyPr/>
                    <a:lstStyle/>
                    <a:p>
                      <a:pPr algn="r">
                        <a:spcAft>
                          <a:spcPts val="0"/>
                        </a:spcAft>
                      </a:pPr>
                      <a:r>
                        <a:rPr lang="it-IT" sz="1400" dirty="0" smtClean="0">
                          <a:effectLst/>
                          <a:latin typeface="Times New Roman"/>
                          <a:ea typeface="Times New Roman"/>
                        </a:rPr>
                        <a:t>3.000,00</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a:effectLst/>
                        </a:rPr>
                        <a:t>VINCOLATO</a:t>
                      </a:r>
                      <a:endParaRPr lang="it-IT" sz="1400">
                        <a:effectLst/>
                        <a:latin typeface="Times New Roman"/>
                        <a:ea typeface="Times New Roman"/>
                      </a:endParaRPr>
                    </a:p>
                  </a:txBody>
                  <a:tcPr marL="44450" marR="44450" marT="0" marB="0" anchor="b"/>
                </a:tc>
                <a:extLst>
                  <a:ext uri="{0D108BD9-81ED-4DB2-BD59-A6C34878D82A}">
                    <a16:rowId xmlns:a16="http://schemas.microsoft.com/office/drawing/2014/main" val="10001"/>
                  </a:ext>
                </a:extLst>
              </a:tr>
              <a:tr h="357954">
                <a:tc>
                  <a:txBody>
                    <a:bodyPr/>
                    <a:lstStyle/>
                    <a:p>
                      <a:pPr>
                        <a:spcAft>
                          <a:spcPts val="0"/>
                        </a:spcAft>
                      </a:pPr>
                      <a:r>
                        <a:rPr lang="it-IT" sz="1400" dirty="0">
                          <a:effectLst/>
                        </a:rPr>
                        <a:t>DIRITTI DI ESCAVAZIONE </a:t>
                      </a:r>
                      <a:endParaRPr lang="it-IT" sz="1400" dirty="0">
                        <a:effectLst/>
                        <a:latin typeface="Times New Roman"/>
                        <a:ea typeface="Times New Roman"/>
                      </a:endParaRPr>
                    </a:p>
                  </a:txBody>
                  <a:tcPr marL="44450" marR="44450" marT="0" marB="0" anchor="b"/>
                </a:tc>
                <a:tc>
                  <a:txBody>
                    <a:bodyPr/>
                    <a:lstStyle/>
                    <a:p>
                      <a:pPr algn="r">
                        <a:spcAft>
                          <a:spcPts val="0"/>
                        </a:spcAft>
                      </a:pPr>
                      <a:r>
                        <a:rPr lang="it-IT" sz="1400" dirty="0" smtClean="0">
                          <a:effectLst/>
                          <a:latin typeface="Times New Roman"/>
                          <a:ea typeface="Times New Roman"/>
                        </a:rPr>
                        <a:t>1.309,00</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dirty="0">
                          <a:effectLst/>
                        </a:rPr>
                        <a:t>VINCOLATO</a:t>
                      </a:r>
                      <a:endParaRPr lang="it-IT" sz="1400" dirty="0">
                        <a:effectLst/>
                        <a:latin typeface="Times New Roman"/>
                        <a:ea typeface="Times New Roman"/>
                      </a:endParaRPr>
                    </a:p>
                  </a:txBody>
                  <a:tcPr marL="44450" marR="44450" marT="0" marB="0" anchor="b"/>
                </a:tc>
                <a:extLst>
                  <a:ext uri="{0D108BD9-81ED-4DB2-BD59-A6C34878D82A}">
                    <a16:rowId xmlns:a16="http://schemas.microsoft.com/office/drawing/2014/main" val="10002"/>
                  </a:ext>
                </a:extLst>
              </a:tr>
              <a:tr h="630000">
                <a:tc>
                  <a:txBody>
                    <a:bodyPr/>
                    <a:lstStyle/>
                    <a:p>
                      <a:pPr>
                        <a:spcAft>
                          <a:spcPts val="0"/>
                        </a:spcAft>
                      </a:pPr>
                      <a:r>
                        <a:rPr lang="it-IT" sz="1400" dirty="0">
                          <a:effectLst/>
                        </a:rPr>
                        <a:t>ECONOMIE FPV</a:t>
                      </a:r>
                      <a:endParaRPr lang="it-IT" sz="1400" dirty="0">
                        <a:effectLst/>
                        <a:latin typeface="Times New Roman"/>
                        <a:ea typeface="Times New Roman"/>
                      </a:endParaRPr>
                    </a:p>
                  </a:txBody>
                  <a:tcPr marL="44450" marR="44450" marT="0" marB="0" anchor="b"/>
                </a:tc>
                <a:tc>
                  <a:txBody>
                    <a:bodyPr/>
                    <a:lstStyle/>
                    <a:p>
                      <a:pPr algn="r">
                        <a:spcAft>
                          <a:spcPts val="0"/>
                        </a:spcAft>
                      </a:pPr>
                      <a:r>
                        <a:rPr lang="it-IT" sz="1400" dirty="0" smtClean="0">
                          <a:effectLst/>
                          <a:latin typeface="Times New Roman"/>
                          <a:ea typeface="Times New Roman"/>
                        </a:rPr>
                        <a:t>91.047,67</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dirty="0">
                          <a:effectLst/>
                        </a:rPr>
                        <a:t>DESTINATO A SPESE DI INVESTIMENTO</a:t>
                      </a:r>
                      <a:endParaRPr lang="it-IT" sz="1400" dirty="0">
                        <a:effectLst/>
                        <a:latin typeface="Times New Roman"/>
                        <a:ea typeface="Times New Roman"/>
                      </a:endParaRPr>
                    </a:p>
                  </a:txBody>
                  <a:tcPr marL="44450" marR="44450" marT="0" marB="0" anchor="b"/>
                </a:tc>
                <a:extLst>
                  <a:ext uri="{0D108BD9-81ED-4DB2-BD59-A6C34878D82A}">
                    <a16:rowId xmlns:a16="http://schemas.microsoft.com/office/drawing/2014/main" val="10004"/>
                  </a:ext>
                </a:extLst>
              </a:tr>
              <a:tr h="630000">
                <a:tc>
                  <a:txBody>
                    <a:bodyPr/>
                    <a:lstStyle/>
                    <a:p>
                      <a:pPr>
                        <a:spcAft>
                          <a:spcPts val="0"/>
                        </a:spcAft>
                      </a:pPr>
                      <a:r>
                        <a:rPr lang="it-IT" sz="1400" dirty="0">
                          <a:effectLst/>
                        </a:rPr>
                        <a:t>ONERI NON DESTINATI</a:t>
                      </a:r>
                      <a:endParaRPr lang="it-IT" sz="1400" dirty="0">
                        <a:effectLst/>
                        <a:latin typeface="Times New Roman"/>
                        <a:ea typeface="Times New Roman"/>
                      </a:endParaRPr>
                    </a:p>
                  </a:txBody>
                  <a:tcPr marL="44450" marR="44450" marT="0" marB="0" anchor="b"/>
                </a:tc>
                <a:tc>
                  <a:txBody>
                    <a:bodyPr/>
                    <a:lstStyle/>
                    <a:p>
                      <a:pPr algn="r">
                        <a:spcAft>
                          <a:spcPts val="0"/>
                        </a:spcAft>
                      </a:pPr>
                      <a:r>
                        <a:rPr lang="it-IT" sz="1400" dirty="0" smtClean="0">
                          <a:effectLst/>
                          <a:latin typeface="Times New Roman"/>
                          <a:ea typeface="Times New Roman"/>
                        </a:rPr>
                        <a:t>1.177,03</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dirty="0">
                          <a:effectLst/>
                        </a:rPr>
                        <a:t>DESTINATO A SPESE DI INVESTIMENTO</a:t>
                      </a:r>
                      <a:endParaRPr lang="it-IT" sz="1400" dirty="0">
                        <a:effectLst/>
                        <a:latin typeface="Times New Roman"/>
                        <a:ea typeface="Times New Roman"/>
                      </a:endParaRPr>
                    </a:p>
                  </a:txBody>
                  <a:tcPr marL="44450" marR="44450" marT="0" marB="0" anchor="b"/>
                </a:tc>
                <a:extLst>
                  <a:ext uri="{0D108BD9-81ED-4DB2-BD59-A6C34878D82A}">
                    <a16:rowId xmlns:a16="http://schemas.microsoft.com/office/drawing/2014/main" val="10005"/>
                  </a:ext>
                </a:extLst>
              </a:tr>
              <a:tr h="357954">
                <a:tc>
                  <a:txBody>
                    <a:bodyPr/>
                    <a:lstStyle/>
                    <a:p>
                      <a:pPr>
                        <a:spcAft>
                          <a:spcPts val="0"/>
                        </a:spcAft>
                      </a:pPr>
                      <a:r>
                        <a:rPr lang="it-IT" sz="1400" dirty="0">
                          <a:effectLst/>
                        </a:rPr>
                        <a:t> </a:t>
                      </a:r>
                      <a:endParaRPr lang="it-IT" sz="1400" dirty="0">
                        <a:effectLst/>
                        <a:latin typeface="Times New Roman"/>
                        <a:ea typeface="Times New Roman"/>
                      </a:endParaRPr>
                    </a:p>
                  </a:txBody>
                  <a:tcPr marL="44450" marR="44450" marT="0" marB="0" anchor="b"/>
                </a:tc>
                <a:tc>
                  <a:txBody>
                    <a:bodyPr/>
                    <a:lstStyle/>
                    <a:p>
                      <a:pPr algn="r">
                        <a:spcAft>
                          <a:spcPts val="0"/>
                        </a:spcAft>
                      </a:pPr>
                      <a:r>
                        <a:rPr lang="it-IT" sz="1400" dirty="0" smtClean="0">
                          <a:effectLst/>
                          <a:latin typeface="Times New Roman"/>
                          <a:ea typeface="Times New Roman"/>
                        </a:rPr>
                        <a:t>96.533,70</a:t>
                      </a:r>
                      <a:endParaRPr lang="it-IT" sz="1400" dirty="0">
                        <a:effectLst/>
                        <a:latin typeface="Times New Roman"/>
                        <a:ea typeface="Times New Roman"/>
                      </a:endParaRPr>
                    </a:p>
                  </a:txBody>
                  <a:tcPr marL="44450" marR="44450" marT="0" marB="0" anchor="b"/>
                </a:tc>
                <a:tc>
                  <a:txBody>
                    <a:bodyPr/>
                    <a:lstStyle/>
                    <a:p>
                      <a:pPr>
                        <a:spcAft>
                          <a:spcPts val="0"/>
                        </a:spcAft>
                      </a:pPr>
                      <a:r>
                        <a:rPr lang="it-IT" sz="1400" dirty="0">
                          <a:effectLst/>
                        </a:rPr>
                        <a:t> </a:t>
                      </a:r>
                      <a:endParaRPr lang="it-IT" sz="1400" dirty="0">
                        <a:effectLst/>
                        <a:latin typeface="Times New Roman"/>
                        <a:ea typeface="Times New Roman"/>
                      </a:endParaRPr>
                    </a:p>
                  </a:txBody>
                  <a:tcPr marL="44450" marR="44450" marT="0"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2737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0650" y="548680"/>
            <a:ext cx="7024744" cy="1249208"/>
          </a:xfrm>
        </p:spPr>
        <p:txBody>
          <a:bodyPr>
            <a:noAutofit/>
          </a:bodyPr>
          <a:lstStyle/>
          <a:p>
            <a:r>
              <a:rPr lang="it-IT" b="1" dirty="0" smtClean="0"/>
              <a:t>6. COMPOSIZIONE AVANZO DI AMMINISTRAZIONE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329559385"/>
              </p:ext>
            </p:extLst>
          </p:nvPr>
        </p:nvGraphicFramePr>
        <p:xfrm>
          <a:off x="539552" y="2348882"/>
          <a:ext cx="8064896" cy="3024336"/>
        </p:xfrm>
        <a:graphic>
          <a:graphicData uri="http://schemas.openxmlformats.org/drawingml/2006/table">
            <a:tbl>
              <a:tblPr firstRow="1" bandRow="1">
                <a:tableStyleId>{5C22544A-7EE6-4342-B048-85BDC9FD1C3A}</a:tableStyleId>
              </a:tblPr>
              <a:tblGrid>
                <a:gridCol w="5484279">
                  <a:extLst>
                    <a:ext uri="{9D8B030D-6E8A-4147-A177-3AD203B41FA5}">
                      <a16:colId xmlns:a16="http://schemas.microsoft.com/office/drawing/2014/main" val="20000"/>
                    </a:ext>
                  </a:extLst>
                </a:gridCol>
                <a:gridCol w="2580617">
                  <a:extLst>
                    <a:ext uri="{9D8B030D-6E8A-4147-A177-3AD203B41FA5}">
                      <a16:colId xmlns:a16="http://schemas.microsoft.com/office/drawing/2014/main" val="20001"/>
                    </a:ext>
                  </a:extLst>
                </a:gridCol>
              </a:tblGrid>
              <a:tr h="504056">
                <a:tc>
                  <a:txBody>
                    <a:bodyPr/>
                    <a:lstStyle/>
                    <a:p>
                      <a:endParaRPr lang="it-IT" dirty="0"/>
                    </a:p>
                  </a:txBody>
                  <a:tcPr/>
                </a:tc>
                <a:tc>
                  <a:txBody>
                    <a:bodyPr/>
                    <a:lstStyle/>
                    <a:p>
                      <a:endParaRPr lang="it-IT" dirty="0"/>
                    </a:p>
                  </a:txBody>
                  <a:tcPr/>
                </a:tc>
                <a:extLst>
                  <a:ext uri="{0D108BD9-81ED-4DB2-BD59-A6C34878D82A}">
                    <a16:rowId xmlns:a16="http://schemas.microsoft.com/office/drawing/2014/main" val="10000"/>
                  </a:ext>
                </a:extLst>
              </a:tr>
              <a:tr h="504056">
                <a:tc>
                  <a:txBody>
                    <a:bodyPr/>
                    <a:lstStyle/>
                    <a:p>
                      <a:pPr>
                        <a:spcAft>
                          <a:spcPts val="0"/>
                        </a:spcAft>
                      </a:pPr>
                      <a:r>
                        <a:rPr lang="it-IT" sz="1400" b="1" dirty="0">
                          <a:solidFill>
                            <a:srgbClr val="000000"/>
                          </a:solidFill>
                          <a:effectLst/>
                          <a:latin typeface="+mn-lt"/>
                          <a:ea typeface="Times New Roman"/>
                        </a:rPr>
                        <a:t>FONDI ACCANTONATI</a:t>
                      </a: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853.939,52</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1"/>
                  </a:ext>
                </a:extLst>
              </a:tr>
              <a:tr h="504056">
                <a:tc>
                  <a:txBody>
                    <a:bodyPr/>
                    <a:lstStyle/>
                    <a:p>
                      <a:pPr>
                        <a:spcAft>
                          <a:spcPts val="0"/>
                        </a:spcAft>
                      </a:pPr>
                      <a:r>
                        <a:rPr lang="it-IT" sz="1400" b="1" dirty="0">
                          <a:solidFill>
                            <a:srgbClr val="000000"/>
                          </a:solidFill>
                          <a:effectLst/>
                          <a:latin typeface="+mn-lt"/>
                          <a:ea typeface="Times New Roman"/>
                        </a:rPr>
                        <a:t>FONDI VINCOLATI </a:t>
                      </a:r>
                      <a:endParaRPr lang="it-IT" sz="1400" dirty="0">
                        <a:effectLst/>
                        <a:latin typeface="+mn-lt"/>
                        <a:ea typeface="Times New Roman"/>
                      </a:endParaRPr>
                    </a:p>
                  </a:txBody>
                  <a:tcPr marL="44450" marR="44450" marT="0" marB="0" anchor="b"/>
                </a:tc>
                <a:tc>
                  <a:txBody>
                    <a:bodyPr/>
                    <a:lstStyle/>
                    <a:p>
                      <a:pPr algn="r">
                        <a:spcAft>
                          <a:spcPts val="0"/>
                        </a:spcAft>
                      </a:pPr>
                      <a:r>
                        <a:rPr lang="it-IT" sz="1400" b="0" dirty="0" smtClean="0">
                          <a:effectLst/>
                          <a:latin typeface="+mn-lt"/>
                          <a:ea typeface="Times New Roman"/>
                        </a:rPr>
                        <a:t>37.774,19</a:t>
                      </a:r>
                      <a:endParaRPr lang="it-IT" sz="1400" b="0" dirty="0">
                        <a:effectLst/>
                        <a:latin typeface="+mn-lt"/>
                        <a:ea typeface="Times New Roman"/>
                      </a:endParaRPr>
                    </a:p>
                  </a:txBody>
                  <a:tcPr marL="44450" marR="44450" marT="0" marB="0" anchor="b"/>
                </a:tc>
                <a:extLst>
                  <a:ext uri="{0D108BD9-81ED-4DB2-BD59-A6C34878D82A}">
                    <a16:rowId xmlns:a16="http://schemas.microsoft.com/office/drawing/2014/main" val="10002"/>
                  </a:ext>
                </a:extLst>
              </a:tr>
              <a:tr h="504056">
                <a:tc>
                  <a:txBody>
                    <a:bodyPr/>
                    <a:lstStyle/>
                    <a:p>
                      <a:pPr>
                        <a:spcAft>
                          <a:spcPts val="0"/>
                        </a:spcAft>
                      </a:pPr>
                      <a:r>
                        <a:rPr lang="it-IT" sz="1400" b="1" dirty="0">
                          <a:solidFill>
                            <a:srgbClr val="000000"/>
                          </a:solidFill>
                          <a:effectLst/>
                          <a:latin typeface="+mn-lt"/>
                          <a:ea typeface="Times New Roman"/>
                        </a:rPr>
                        <a:t>FONDI DESTINATI A SPESE DI INVESTIMENTO</a:t>
                      </a: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94.853,99</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3"/>
                  </a:ext>
                </a:extLst>
              </a:tr>
              <a:tr h="504056">
                <a:tc>
                  <a:txBody>
                    <a:bodyPr/>
                    <a:lstStyle/>
                    <a:p>
                      <a:pPr>
                        <a:spcAft>
                          <a:spcPts val="0"/>
                        </a:spcAft>
                      </a:pPr>
                      <a:r>
                        <a:rPr lang="it-IT" sz="1400" b="1" dirty="0">
                          <a:solidFill>
                            <a:srgbClr val="000000"/>
                          </a:solidFill>
                          <a:effectLst/>
                          <a:latin typeface="+mn-lt"/>
                          <a:ea typeface="Times New Roman"/>
                        </a:rPr>
                        <a:t>FONDI NON VINCOLATI</a:t>
                      </a: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721.518,92</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4"/>
                  </a:ext>
                </a:extLst>
              </a:tr>
              <a:tr h="504056">
                <a:tc>
                  <a:txBody>
                    <a:bodyPr/>
                    <a:lstStyle/>
                    <a:p>
                      <a:pPr>
                        <a:spcAft>
                          <a:spcPts val="0"/>
                        </a:spcAft>
                      </a:pPr>
                      <a:r>
                        <a:rPr lang="it-IT" sz="1400" b="1" dirty="0">
                          <a:solidFill>
                            <a:srgbClr val="000000"/>
                          </a:solidFill>
                          <a:effectLst/>
                          <a:latin typeface="+mn-lt"/>
                          <a:ea typeface="Times New Roman"/>
                        </a:rPr>
                        <a:t>TOTALE AVANZO DI AMMINISTRAZIONE</a:t>
                      </a: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1.708.086,62</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5"/>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22</a:t>
            </a:fld>
            <a:endParaRPr lang="it-IT"/>
          </a:p>
        </p:txBody>
      </p:sp>
    </p:spTree>
    <p:extLst>
      <p:ext uri="{BB962C8B-B14F-4D97-AF65-F5344CB8AC3E}">
        <p14:creationId xmlns:p14="http://schemas.microsoft.com/office/powerpoint/2010/main" val="38339082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6.</a:t>
            </a:r>
            <a:r>
              <a:rPr lang="it-IT" dirty="0" smtClean="0"/>
              <a:t> </a:t>
            </a:r>
            <a:r>
              <a:rPr lang="it-IT" sz="3600" b="1" dirty="0"/>
              <a:t>COMPOSIZIONE AVANZO DI AMMINISTRAZIONE</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797893303"/>
              </p:ext>
            </p:extLst>
          </p:nvPr>
        </p:nvGraphicFramePr>
        <p:xfrm>
          <a:off x="539553" y="2289994"/>
          <a:ext cx="8136903" cy="3155229"/>
        </p:xfrm>
        <a:graphic>
          <a:graphicData uri="http://schemas.openxmlformats.org/drawingml/2006/table">
            <a:tbl>
              <a:tblPr firstRow="1" bandRow="1">
                <a:tableStyleId>{5C22544A-7EE6-4342-B048-85BDC9FD1C3A}</a:tableStyleId>
              </a:tblPr>
              <a:tblGrid>
                <a:gridCol w="2766131">
                  <a:extLst>
                    <a:ext uri="{9D8B030D-6E8A-4147-A177-3AD203B41FA5}">
                      <a16:colId xmlns:a16="http://schemas.microsoft.com/office/drawing/2014/main" val="20000"/>
                    </a:ext>
                  </a:extLst>
                </a:gridCol>
                <a:gridCol w="2766876">
                  <a:extLst>
                    <a:ext uri="{9D8B030D-6E8A-4147-A177-3AD203B41FA5}">
                      <a16:colId xmlns:a16="http://schemas.microsoft.com/office/drawing/2014/main" val="2021948349"/>
                    </a:ext>
                  </a:extLst>
                </a:gridCol>
                <a:gridCol w="2603896">
                  <a:extLst>
                    <a:ext uri="{9D8B030D-6E8A-4147-A177-3AD203B41FA5}">
                      <a16:colId xmlns:a16="http://schemas.microsoft.com/office/drawing/2014/main" val="20001"/>
                    </a:ext>
                  </a:extLst>
                </a:gridCol>
              </a:tblGrid>
              <a:tr h="623811">
                <a:tc gridSpan="2">
                  <a:txBody>
                    <a:bodyPr/>
                    <a:lstStyle/>
                    <a:p>
                      <a:pPr>
                        <a:spcAft>
                          <a:spcPts val="0"/>
                        </a:spcAft>
                      </a:pPr>
                      <a:r>
                        <a:rPr lang="it-IT" sz="1400" b="1" dirty="0">
                          <a:solidFill>
                            <a:srgbClr val="000000"/>
                          </a:solidFill>
                          <a:effectLst/>
                          <a:latin typeface="+mn-lt"/>
                          <a:ea typeface="Times New Roman"/>
                        </a:rPr>
                        <a:t>FONDI ACCANTONATI</a:t>
                      </a:r>
                      <a:endParaRPr lang="it-IT" sz="1400" dirty="0">
                        <a:effectLst/>
                        <a:latin typeface="+mn-lt"/>
                        <a:ea typeface="Times New Roman"/>
                      </a:endParaRPr>
                    </a:p>
                  </a:txBody>
                  <a:tcPr marL="44450" marR="44450" marT="0" marB="0" anchor="b"/>
                </a:tc>
                <a:tc hMerge="1">
                  <a:txBody>
                    <a:bodyPr/>
                    <a:lstStyle/>
                    <a:p>
                      <a:endParaRPr lang="it-IT"/>
                    </a:p>
                  </a:txBody>
                  <a:tcPr/>
                </a:tc>
                <a:tc>
                  <a:txBody>
                    <a:bodyPr/>
                    <a:lstStyle/>
                    <a:p>
                      <a:pPr algn="r">
                        <a:spcAft>
                          <a:spcPts val="0"/>
                        </a:spcAft>
                      </a:pPr>
                      <a:r>
                        <a:rPr lang="it-IT" sz="1400" b="1" kern="1200" dirty="0" smtClean="0">
                          <a:solidFill>
                            <a:srgbClr val="000000"/>
                          </a:solidFill>
                          <a:effectLst/>
                          <a:latin typeface="+mn-lt"/>
                          <a:ea typeface="Times New Roman"/>
                          <a:cs typeface="+mn-cs"/>
                        </a:rPr>
                        <a:t>853.939,52</a:t>
                      </a:r>
                      <a:endParaRPr lang="it-IT" sz="1400" b="1"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0"/>
                  </a:ext>
                </a:extLst>
              </a:tr>
              <a:tr h="678061">
                <a:tc gridSpan="2">
                  <a:txBody>
                    <a:bodyPr/>
                    <a:lstStyle/>
                    <a:p>
                      <a:pPr>
                        <a:spcAft>
                          <a:spcPts val="0"/>
                        </a:spcAft>
                      </a:pPr>
                      <a:r>
                        <a:rPr lang="it-IT" sz="1400" dirty="0">
                          <a:solidFill>
                            <a:srgbClr val="000000"/>
                          </a:solidFill>
                          <a:effectLst/>
                          <a:latin typeface="+mn-lt"/>
                          <a:ea typeface="Times New Roman"/>
                        </a:rPr>
                        <a:t>di cui residui attivi dubbia e difficile esazione</a:t>
                      </a:r>
                      <a:endParaRPr lang="it-IT" sz="1400" dirty="0">
                        <a:effectLst/>
                        <a:latin typeface="+mn-lt"/>
                        <a:ea typeface="Times New Roman"/>
                      </a:endParaRPr>
                    </a:p>
                  </a:txBody>
                  <a:tcPr marL="44450" marR="44450" marT="0" marB="0" anchor="b"/>
                </a:tc>
                <a:tc hMerge="1">
                  <a:txBody>
                    <a:bodyPr/>
                    <a:lstStyle/>
                    <a:p>
                      <a:endParaRPr lang="it-IT"/>
                    </a:p>
                  </a:txBody>
                  <a:tcPr/>
                </a:tc>
                <a:tc>
                  <a:txBody>
                    <a:bodyPr/>
                    <a:lstStyle/>
                    <a:p>
                      <a:pPr algn="r">
                        <a:spcAft>
                          <a:spcPts val="0"/>
                        </a:spcAft>
                      </a:pPr>
                      <a:r>
                        <a:rPr lang="it-IT" sz="1400" b="0" kern="1200" dirty="0" smtClean="0">
                          <a:solidFill>
                            <a:srgbClr val="000000"/>
                          </a:solidFill>
                          <a:effectLst/>
                          <a:latin typeface="+mn-lt"/>
                          <a:ea typeface="Times New Roman"/>
                          <a:cs typeface="+mn-cs"/>
                        </a:rPr>
                        <a:t>813.043,52</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1"/>
                  </a:ext>
                </a:extLst>
              </a:tr>
              <a:tr h="623811">
                <a:tc gridSpan="2">
                  <a:txBody>
                    <a:bodyPr/>
                    <a:lstStyle/>
                    <a:p>
                      <a:pPr>
                        <a:spcAft>
                          <a:spcPts val="0"/>
                        </a:spcAft>
                      </a:pPr>
                      <a:r>
                        <a:rPr lang="it-IT" sz="1400" dirty="0">
                          <a:solidFill>
                            <a:srgbClr val="000000"/>
                          </a:solidFill>
                          <a:effectLst/>
                          <a:latin typeface="+mn-lt"/>
                          <a:ea typeface="Times New Roman"/>
                        </a:rPr>
                        <a:t>di cui passività potenziali</a:t>
                      </a:r>
                      <a:endParaRPr lang="it-IT" sz="1400" dirty="0">
                        <a:effectLst/>
                        <a:latin typeface="+mn-lt"/>
                        <a:ea typeface="Times New Roman"/>
                      </a:endParaRPr>
                    </a:p>
                  </a:txBody>
                  <a:tcPr marL="44450" marR="44450" marT="0" marB="0" anchor="b"/>
                </a:tc>
                <a:tc hMerge="1">
                  <a:txBody>
                    <a:bodyPr/>
                    <a:lstStyle/>
                    <a:p>
                      <a:endParaRPr lang="it-IT"/>
                    </a:p>
                  </a:txBody>
                  <a:tcPr/>
                </a:tc>
                <a:tc>
                  <a:txBody>
                    <a:bodyPr/>
                    <a:lstStyle/>
                    <a:p>
                      <a:pPr>
                        <a:spcAft>
                          <a:spcPts val="0"/>
                        </a:spcAft>
                      </a:pPr>
                      <a:r>
                        <a:rPr lang="it-IT" sz="1400" b="0" kern="1200" dirty="0">
                          <a:solidFill>
                            <a:srgbClr val="000000"/>
                          </a:solidFill>
                          <a:effectLst/>
                          <a:latin typeface="+mn-lt"/>
                          <a:ea typeface="Times New Roman"/>
                          <a:cs typeface="+mn-cs"/>
                        </a:rPr>
                        <a:t> </a:t>
                      </a:r>
                    </a:p>
                  </a:txBody>
                  <a:tcPr marL="44450" marR="44450" marT="0" marB="0" anchor="b"/>
                </a:tc>
                <a:extLst>
                  <a:ext uri="{0D108BD9-81ED-4DB2-BD59-A6C34878D82A}">
                    <a16:rowId xmlns:a16="http://schemas.microsoft.com/office/drawing/2014/main" val="10002"/>
                  </a:ext>
                </a:extLst>
              </a:tr>
              <a:tr h="623811">
                <a:tc gridSpan="2">
                  <a:txBody>
                    <a:bodyPr/>
                    <a:lstStyle/>
                    <a:p>
                      <a:pPr>
                        <a:spcAft>
                          <a:spcPts val="0"/>
                        </a:spcAft>
                      </a:pPr>
                      <a:r>
                        <a:rPr lang="it-IT" sz="1400" dirty="0">
                          <a:solidFill>
                            <a:srgbClr val="000000"/>
                          </a:solidFill>
                          <a:effectLst/>
                          <a:latin typeface="+mn-lt"/>
                          <a:ea typeface="Times New Roman"/>
                        </a:rPr>
                        <a:t>di cui quota TFM sindaco</a:t>
                      </a:r>
                      <a:endParaRPr lang="it-IT" sz="1400" dirty="0">
                        <a:effectLst/>
                        <a:latin typeface="+mn-lt"/>
                        <a:ea typeface="Times New Roman"/>
                      </a:endParaRPr>
                    </a:p>
                  </a:txBody>
                  <a:tcPr marL="44450" marR="44450" marT="0" marB="0" anchor="b"/>
                </a:tc>
                <a:tc hMerge="1">
                  <a:txBody>
                    <a:bodyPr/>
                    <a:lstStyle/>
                    <a:p>
                      <a:endParaRPr lang="it-IT"/>
                    </a:p>
                  </a:txBody>
                  <a:tcPr/>
                </a:tc>
                <a:tc>
                  <a:txBody>
                    <a:bodyPr/>
                    <a:lstStyle/>
                    <a:p>
                      <a:pPr algn="r">
                        <a:spcAft>
                          <a:spcPts val="0"/>
                        </a:spcAft>
                      </a:pPr>
                      <a:r>
                        <a:rPr lang="it-IT" sz="1400" b="0" kern="1200" dirty="0" smtClean="0">
                          <a:solidFill>
                            <a:srgbClr val="000000"/>
                          </a:solidFill>
                          <a:effectLst/>
                          <a:latin typeface="+mn-lt"/>
                          <a:ea typeface="Times New Roman"/>
                          <a:cs typeface="+mn-cs"/>
                        </a:rPr>
                        <a:t>10.896,00</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3"/>
                  </a:ext>
                </a:extLst>
              </a:tr>
              <a:tr h="311906">
                <a:tc>
                  <a:txBody>
                    <a:bodyPr/>
                    <a:lstStyle/>
                    <a:p>
                      <a:pPr>
                        <a:spcAft>
                          <a:spcPts val="0"/>
                        </a:spcAft>
                      </a:pPr>
                      <a:r>
                        <a:rPr lang="it-IT" sz="1400" dirty="0">
                          <a:solidFill>
                            <a:srgbClr val="000000"/>
                          </a:solidFill>
                          <a:effectLst/>
                          <a:latin typeface="+mn-lt"/>
                          <a:ea typeface="Times New Roman"/>
                        </a:rPr>
                        <a:t>di cui fondo spese </a:t>
                      </a:r>
                      <a:r>
                        <a:rPr lang="it-IT" sz="1400" dirty="0" smtClean="0">
                          <a:solidFill>
                            <a:srgbClr val="000000"/>
                          </a:solidFill>
                          <a:effectLst/>
                          <a:latin typeface="+mn-lt"/>
                          <a:ea typeface="Times New Roman"/>
                        </a:rPr>
                        <a:t>legali</a:t>
                      </a:r>
                      <a:endParaRPr lang="it-IT" sz="1400" dirty="0">
                        <a:effectLst/>
                        <a:latin typeface="+mn-lt"/>
                        <a:ea typeface="Times New Roman"/>
                      </a:endParaRPr>
                    </a:p>
                  </a:txBody>
                  <a:tcPr marL="44450" marR="44450" marT="0" marB="0" anchor="b"/>
                </a:tc>
                <a:tc>
                  <a:txBody>
                    <a:bodyPr/>
                    <a:lstStyle/>
                    <a:p>
                      <a:pPr>
                        <a:spcAft>
                          <a:spcPts val="0"/>
                        </a:spcAft>
                      </a:pP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20.000,00</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4"/>
                  </a:ext>
                </a:extLst>
              </a:tr>
              <a:tr h="293829">
                <a:tc gridSpan="2">
                  <a:txBody>
                    <a:bodyPr/>
                    <a:lstStyle/>
                    <a:p>
                      <a:pPr>
                        <a:spcAft>
                          <a:spcPts val="0"/>
                        </a:spcAft>
                      </a:pPr>
                      <a:r>
                        <a:rPr lang="it-IT" sz="1400" dirty="0" smtClean="0">
                          <a:effectLst/>
                          <a:latin typeface="+mn-lt"/>
                          <a:ea typeface="Times New Roman"/>
                        </a:rPr>
                        <a:t>di cui fondo</a:t>
                      </a:r>
                      <a:r>
                        <a:rPr lang="it-IT" sz="1400" baseline="0" dirty="0" smtClean="0">
                          <a:effectLst/>
                          <a:latin typeface="+mn-lt"/>
                          <a:ea typeface="Times New Roman"/>
                        </a:rPr>
                        <a:t> rinnovi contrattuali</a:t>
                      </a:r>
                      <a:endParaRPr lang="it-IT" sz="1400" dirty="0">
                        <a:effectLst/>
                        <a:latin typeface="+mn-lt"/>
                        <a:ea typeface="Times New Roman"/>
                      </a:endParaRPr>
                    </a:p>
                  </a:txBody>
                  <a:tcPr marL="44450" marR="44450" marT="0" marB="0" anchor="b"/>
                </a:tc>
                <a:tc hMerge="1">
                  <a:txBody>
                    <a:bodyPr/>
                    <a:lstStyle/>
                    <a:p>
                      <a:pPr>
                        <a:spcAft>
                          <a:spcPts val="0"/>
                        </a:spcAft>
                      </a:pPr>
                      <a:endParaRPr lang="it-IT" sz="1400" dirty="0">
                        <a:effectLst/>
                        <a:latin typeface="+mn-lt"/>
                        <a:ea typeface="Times New Roman"/>
                      </a:endParaRPr>
                    </a:p>
                  </a:txBody>
                  <a:tcPr marL="44450" marR="44450" marT="0" marB="0" anchor="b"/>
                </a:tc>
                <a:tc>
                  <a:txBody>
                    <a:bodyPr/>
                    <a:lstStyle/>
                    <a:p>
                      <a:pPr algn="r">
                        <a:spcAft>
                          <a:spcPts val="0"/>
                        </a:spcAft>
                      </a:pPr>
                      <a:r>
                        <a:rPr lang="it-IT" sz="1400" b="0" kern="1200" dirty="0" smtClean="0">
                          <a:solidFill>
                            <a:srgbClr val="000000"/>
                          </a:solidFill>
                          <a:effectLst/>
                          <a:latin typeface="+mn-lt"/>
                          <a:ea typeface="Times New Roman"/>
                          <a:cs typeface="+mn-cs"/>
                        </a:rPr>
                        <a:t>10.000,00</a:t>
                      </a:r>
                      <a:endParaRPr lang="it-IT" sz="1400" b="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3565624085"/>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pPr/>
              <a:t>23</a:t>
            </a:fld>
            <a:endParaRPr lang="it-IT"/>
          </a:p>
        </p:txBody>
      </p:sp>
    </p:spTree>
    <p:extLst>
      <p:ext uri="{BB962C8B-B14F-4D97-AF65-F5344CB8AC3E}">
        <p14:creationId xmlns:p14="http://schemas.microsoft.com/office/powerpoint/2010/main" val="32924823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smtClean="0"/>
              <a:t>6. COMPOSIZIONE AVANZO DI AMMINISTRAZIONE</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887272401"/>
              </p:ext>
            </p:extLst>
          </p:nvPr>
        </p:nvGraphicFramePr>
        <p:xfrm>
          <a:off x="539552" y="2276874"/>
          <a:ext cx="8136904" cy="4482737"/>
        </p:xfrm>
        <a:graphic>
          <a:graphicData uri="http://schemas.openxmlformats.org/drawingml/2006/table">
            <a:tbl>
              <a:tblPr firstRow="1" bandRow="1">
                <a:tableStyleId>{5C22544A-7EE6-4342-B048-85BDC9FD1C3A}</a:tableStyleId>
              </a:tblPr>
              <a:tblGrid>
                <a:gridCol w="5446790">
                  <a:extLst>
                    <a:ext uri="{9D8B030D-6E8A-4147-A177-3AD203B41FA5}">
                      <a16:colId xmlns:a16="http://schemas.microsoft.com/office/drawing/2014/main" val="20000"/>
                    </a:ext>
                  </a:extLst>
                </a:gridCol>
                <a:gridCol w="2690114">
                  <a:extLst>
                    <a:ext uri="{9D8B030D-6E8A-4147-A177-3AD203B41FA5}">
                      <a16:colId xmlns:a16="http://schemas.microsoft.com/office/drawing/2014/main" val="20001"/>
                    </a:ext>
                  </a:extLst>
                </a:gridCol>
              </a:tblGrid>
              <a:tr h="441168">
                <a:tc>
                  <a:txBody>
                    <a:bodyPr/>
                    <a:lstStyle/>
                    <a:p>
                      <a:pPr>
                        <a:spcAft>
                          <a:spcPts val="0"/>
                        </a:spcAft>
                      </a:pPr>
                      <a:r>
                        <a:rPr lang="it-IT" sz="1400" b="1" dirty="0">
                          <a:solidFill>
                            <a:srgbClr val="000000"/>
                          </a:solidFill>
                          <a:effectLst/>
                          <a:latin typeface="+mn-lt"/>
                          <a:ea typeface="Times New Roman"/>
                        </a:rPr>
                        <a:t>FONDI VINCOLATI </a:t>
                      </a:r>
                      <a:endParaRPr lang="it-IT" sz="1400" dirty="0">
                        <a:effectLst/>
                        <a:latin typeface="+mn-lt"/>
                        <a:ea typeface="Times New Roman"/>
                      </a:endParaRPr>
                    </a:p>
                  </a:txBody>
                  <a:tcPr marL="44450" marR="44450" marT="0" marB="0" anchor="b"/>
                </a:tc>
                <a:tc>
                  <a:txBody>
                    <a:bodyPr/>
                    <a:lstStyle/>
                    <a:p>
                      <a:pPr algn="r">
                        <a:spcAft>
                          <a:spcPts val="0"/>
                        </a:spcAft>
                      </a:pPr>
                      <a:r>
                        <a:rPr lang="it-IT" sz="1400" dirty="0" smtClean="0">
                          <a:solidFill>
                            <a:srgbClr val="000000"/>
                          </a:solidFill>
                          <a:effectLst/>
                          <a:latin typeface="+mn-lt"/>
                          <a:ea typeface="Times New Roman"/>
                        </a:rPr>
                        <a:t>37.774,19</a:t>
                      </a:r>
                      <a:endParaRPr lang="it-IT" sz="1400" dirty="0">
                        <a:solidFill>
                          <a:srgbClr val="000000"/>
                        </a:solidFill>
                        <a:effectLst/>
                        <a:latin typeface="+mn-lt"/>
                        <a:ea typeface="Times New Roman"/>
                      </a:endParaRPr>
                    </a:p>
                  </a:txBody>
                  <a:tcPr marL="44450" marR="44450" marT="0" marB="0" anchor="b"/>
                </a:tc>
                <a:extLst>
                  <a:ext uri="{0D108BD9-81ED-4DB2-BD59-A6C34878D82A}">
                    <a16:rowId xmlns:a16="http://schemas.microsoft.com/office/drawing/2014/main" val="10000"/>
                  </a:ext>
                </a:extLst>
              </a:tr>
              <a:tr h="441168">
                <a:tc>
                  <a:txBody>
                    <a:bodyPr/>
                    <a:lstStyle/>
                    <a:p>
                      <a:pPr>
                        <a:spcAft>
                          <a:spcPts val="0"/>
                        </a:spcAft>
                      </a:pPr>
                      <a:r>
                        <a:rPr lang="it-IT" sz="1400" dirty="0">
                          <a:solidFill>
                            <a:srgbClr val="000000"/>
                          </a:solidFill>
                          <a:effectLst/>
                          <a:latin typeface="+mn-lt"/>
                          <a:ea typeface="Times New Roman"/>
                        </a:rPr>
                        <a:t>di cui trasferimenti Regione fondi legge 168/98</a:t>
                      </a: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5.760,21</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1"/>
                  </a:ext>
                </a:extLst>
              </a:tr>
              <a:tr h="441168">
                <a:tc>
                  <a:txBody>
                    <a:bodyPr/>
                    <a:lstStyle/>
                    <a:p>
                      <a:pPr>
                        <a:spcAft>
                          <a:spcPts val="0"/>
                        </a:spcAft>
                      </a:pPr>
                      <a:r>
                        <a:rPr lang="it-IT" sz="1400" dirty="0">
                          <a:solidFill>
                            <a:srgbClr val="000000"/>
                          </a:solidFill>
                          <a:effectLst/>
                          <a:latin typeface="+mn-lt"/>
                          <a:ea typeface="Times New Roman"/>
                        </a:rPr>
                        <a:t>di cui trasferimenti Regione fondo affitti</a:t>
                      </a: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707.29</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2"/>
                  </a:ext>
                </a:extLst>
              </a:tr>
              <a:tr h="441168">
                <a:tc>
                  <a:txBody>
                    <a:bodyPr/>
                    <a:lstStyle/>
                    <a:p>
                      <a:pPr>
                        <a:spcAft>
                          <a:spcPts val="0"/>
                        </a:spcAft>
                      </a:pPr>
                      <a:r>
                        <a:rPr lang="it-IT" sz="1400" dirty="0">
                          <a:solidFill>
                            <a:srgbClr val="000000"/>
                          </a:solidFill>
                          <a:effectLst/>
                          <a:latin typeface="+mn-lt"/>
                          <a:ea typeface="Times New Roman"/>
                        </a:rPr>
                        <a:t>di cui trasferimenti Regione bando attrattività</a:t>
                      </a: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379.36</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3"/>
                  </a:ext>
                </a:extLst>
              </a:tr>
              <a:tr h="441168">
                <a:tc>
                  <a:txBody>
                    <a:bodyPr/>
                    <a:lstStyle/>
                    <a:p>
                      <a:pPr>
                        <a:spcAft>
                          <a:spcPts val="0"/>
                        </a:spcAft>
                      </a:pPr>
                      <a:r>
                        <a:rPr lang="it-IT" sz="1400" dirty="0">
                          <a:solidFill>
                            <a:srgbClr val="000000"/>
                          </a:solidFill>
                          <a:effectLst/>
                          <a:latin typeface="+mn-lt"/>
                          <a:ea typeface="Times New Roman"/>
                        </a:rPr>
                        <a:t>di cui  </a:t>
                      </a:r>
                      <a:r>
                        <a:rPr lang="it-IT" sz="1400" dirty="0" smtClean="0">
                          <a:solidFill>
                            <a:srgbClr val="000000"/>
                          </a:solidFill>
                          <a:effectLst/>
                          <a:latin typeface="+mn-lt"/>
                          <a:ea typeface="Times New Roman"/>
                        </a:rPr>
                        <a:t>diritti di escavazione</a:t>
                      </a:r>
                      <a:endParaRPr lang="it-IT" sz="1400" dirty="0">
                        <a:effectLst/>
                        <a:latin typeface="+mn-lt"/>
                        <a:ea typeface="Times New Roman"/>
                      </a:endParaRPr>
                    </a:p>
                  </a:txBody>
                  <a:tcPr marL="44450" marR="44450" marT="0" marB="0" anchor="b"/>
                </a:tc>
                <a:tc>
                  <a:txBody>
                    <a:bodyPr/>
                    <a:lstStyle/>
                    <a:p>
                      <a:pPr algn="r">
                        <a:spcAft>
                          <a:spcPts val="0"/>
                        </a:spcAft>
                      </a:pPr>
                      <a:r>
                        <a:rPr lang="it-IT" sz="1400" dirty="0" smtClean="0">
                          <a:effectLst/>
                          <a:latin typeface="+mn-lt"/>
                          <a:ea typeface="Times New Roman"/>
                        </a:rPr>
                        <a:t>9.708,70</a:t>
                      </a:r>
                      <a:endParaRPr lang="it-IT" sz="1400" dirty="0">
                        <a:effectLst/>
                        <a:latin typeface="+mn-lt"/>
                        <a:ea typeface="Times New Roman"/>
                      </a:endParaRPr>
                    </a:p>
                  </a:txBody>
                  <a:tcPr marL="44450" marR="44450" marT="0" marB="0" anchor="b"/>
                </a:tc>
                <a:extLst>
                  <a:ext uri="{0D108BD9-81ED-4DB2-BD59-A6C34878D82A}">
                    <a16:rowId xmlns:a16="http://schemas.microsoft.com/office/drawing/2014/main" val="10004"/>
                  </a:ext>
                </a:extLst>
              </a:tr>
              <a:tr h="454674">
                <a:tc>
                  <a:txBody>
                    <a:bodyPr/>
                    <a:lstStyle/>
                    <a:p>
                      <a:pPr>
                        <a:spcAft>
                          <a:spcPts val="0"/>
                        </a:spcAft>
                      </a:pPr>
                      <a:r>
                        <a:rPr lang="it-IT" sz="1400" dirty="0">
                          <a:solidFill>
                            <a:srgbClr val="000000"/>
                          </a:solidFill>
                          <a:effectLst/>
                          <a:latin typeface="+mn-lt"/>
                          <a:ea typeface="Times New Roman"/>
                        </a:rPr>
                        <a:t>di cui </a:t>
                      </a:r>
                      <a:r>
                        <a:rPr lang="it-IT" sz="1400" dirty="0" smtClean="0">
                          <a:solidFill>
                            <a:srgbClr val="000000"/>
                          </a:solidFill>
                          <a:effectLst/>
                          <a:latin typeface="+mn-lt"/>
                          <a:ea typeface="Times New Roman"/>
                        </a:rPr>
                        <a:t>estinzione</a:t>
                      </a:r>
                      <a:r>
                        <a:rPr lang="it-IT" sz="1400" baseline="0" dirty="0" smtClean="0">
                          <a:solidFill>
                            <a:srgbClr val="000000"/>
                          </a:solidFill>
                          <a:effectLst/>
                          <a:latin typeface="+mn-lt"/>
                          <a:ea typeface="Times New Roman"/>
                        </a:rPr>
                        <a:t> mutui finanziata da alienazione area</a:t>
                      </a:r>
                      <a:endParaRPr lang="it-IT" sz="1400" dirty="0">
                        <a:effectLst/>
                        <a:latin typeface="+mn-lt"/>
                        <a:ea typeface="Times New Roman"/>
                      </a:endParaRPr>
                    </a:p>
                  </a:txBody>
                  <a:tcPr marL="44450" marR="44450" marT="0" marB="0" anchor="b"/>
                </a:tc>
                <a:tc>
                  <a:txBody>
                    <a:bodyPr/>
                    <a:lstStyle/>
                    <a:p>
                      <a:pPr algn="r">
                        <a:spcAft>
                          <a:spcPts val="0"/>
                        </a:spcAft>
                      </a:pPr>
                      <a:r>
                        <a:rPr lang="it-IT" sz="1400" dirty="0" smtClean="0">
                          <a:effectLst/>
                          <a:latin typeface="+mn-lt"/>
                          <a:ea typeface="Times New Roman"/>
                        </a:rPr>
                        <a:t>917,35</a:t>
                      </a:r>
                      <a:endParaRPr lang="it-IT" sz="1400" dirty="0">
                        <a:effectLst/>
                        <a:latin typeface="+mn-lt"/>
                        <a:ea typeface="Times New Roman"/>
                      </a:endParaRPr>
                    </a:p>
                  </a:txBody>
                  <a:tcPr marL="44450" marR="44450" marT="0" marB="0" anchor="b"/>
                </a:tc>
                <a:extLst>
                  <a:ext uri="{0D108BD9-81ED-4DB2-BD59-A6C34878D82A}">
                    <a16:rowId xmlns:a16="http://schemas.microsoft.com/office/drawing/2014/main" val="10005"/>
                  </a:ext>
                </a:extLst>
              </a:tr>
              <a:tr h="498719">
                <a:tc>
                  <a:txBody>
                    <a:bodyPr/>
                    <a:lstStyle/>
                    <a:p>
                      <a:r>
                        <a:rPr lang="it-IT" sz="1400" kern="1200" baseline="0" dirty="0" smtClean="0">
                          <a:solidFill>
                            <a:srgbClr val="000000"/>
                          </a:solidFill>
                          <a:effectLst/>
                          <a:latin typeface="+mn-lt"/>
                          <a:ea typeface="Times New Roman"/>
                          <a:cs typeface="+mn-cs"/>
                        </a:rPr>
                        <a:t>di cui vincoli apposti all’ente</a:t>
                      </a:r>
                      <a:endParaRPr lang="it-IT" sz="1400" kern="1200" baseline="0" dirty="0">
                        <a:solidFill>
                          <a:srgbClr val="000000"/>
                        </a:solidFill>
                        <a:effectLst/>
                        <a:latin typeface="+mn-lt"/>
                        <a:ea typeface="Times New Roman"/>
                        <a:cs typeface="+mn-cs"/>
                      </a:endParaRPr>
                    </a:p>
                  </a:txBody>
                  <a:tcPr marL="44450" marR="44450" marT="0" marB="0" anchor="b"/>
                </a:tc>
                <a:tc>
                  <a:txBody>
                    <a:bodyPr/>
                    <a:lstStyle/>
                    <a:p>
                      <a:pPr algn="r">
                        <a:spcAft>
                          <a:spcPts val="0"/>
                        </a:spcAft>
                      </a:pPr>
                      <a:endParaRPr lang="it-IT" sz="1400" kern="1200" dirty="0">
                        <a:solidFill>
                          <a:schemeClr val="dk1"/>
                        </a:solidFill>
                        <a:effectLst/>
                        <a:latin typeface="+mn-lt"/>
                        <a:ea typeface="Times New Roman"/>
                        <a:cs typeface="+mn-cs"/>
                      </a:endParaRPr>
                    </a:p>
                  </a:txBody>
                  <a:tcPr marL="44450" marR="44450" marT="0" marB="0" anchor="b"/>
                </a:tc>
                <a:extLst>
                  <a:ext uri="{0D108BD9-81ED-4DB2-BD59-A6C34878D82A}">
                    <a16:rowId xmlns:a16="http://schemas.microsoft.com/office/drawing/2014/main" val="10006"/>
                  </a:ext>
                </a:extLst>
              </a:tr>
              <a:tr h="441168">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it-IT" sz="1400" kern="1200" baseline="0" dirty="0" smtClean="0">
                          <a:solidFill>
                            <a:srgbClr val="000000"/>
                          </a:solidFill>
                          <a:effectLst/>
                          <a:latin typeface="+mn-lt"/>
                          <a:ea typeface="Times New Roman"/>
                          <a:cs typeface="+mn-cs"/>
                        </a:rPr>
                        <a:t>sanzioni codice della strada</a:t>
                      </a:r>
                    </a:p>
                    <a:p>
                      <a:pPr algn="r">
                        <a:spcAft>
                          <a:spcPts val="0"/>
                        </a:spcAft>
                      </a:pP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16.799,15</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10008"/>
                  </a:ext>
                </a:extLst>
              </a:tr>
              <a:tr h="441168">
                <a:tc>
                  <a:txBody>
                    <a:bodyPr/>
                    <a:lstStyle/>
                    <a:p>
                      <a:pPr algn="r">
                        <a:spcAft>
                          <a:spcPts val="0"/>
                        </a:spcAft>
                      </a:pPr>
                      <a:r>
                        <a:rPr lang="it-IT" sz="1400" dirty="0" smtClean="0">
                          <a:effectLst/>
                          <a:latin typeface="+mn-lt"/>
                          <a:ea typeface="Times New Roman"/>
                        </a:rPr>
                        <a:t>edifici di culto</a:t>
                      </a: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3.000,00</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84819872"/>
                  </a:ext>
                </a:extLst>
              </a:tr>
              <a:tr h="441168">
                <a:tc>
                  <a:txBody>
                    <a:bodyPr/>
                    <a:lstStyle/>
                    <a:p>
                      <a:pPr algn="r">
                        <a:spcAft>
                          <a:spcPts val="0"/>
                        </a:spcAft>
                      </a:pPr>
                      <a:r>
                        <a:rPr lang="it-IT" sz="1400" dirty="0" smtClean="0">
                          <a:effectLst/>
                          <a:latin typeface="+mn-lt"/>
                          <a:ea typeface="Times New Roman"/>
                        </a:rPr>
                        <a:t>contributo gas</a:t>
                      </a:r>
                      <a:endParaRPr lang="it-IT" sz="1400" dirty="0">
                        <a:effectLst/>
                        <a:latin typeface="+mn-lt"/>
                        <a:ea typeface="Times New Roman"/>
                      </a:endParaRPr>
                    </a:p>
                  </a:txBody>
                  <a:tcPr marL="44450" marR="44450" marT="0" marB="0" anchor="b"/>
                </a:tc>
                <a:tc>
                  <a:txBody>
                    <a:bodyPr/>
                    <a:lstStyle/>
                    <a:p>
                      <a:pPr algn="r">
                        <a:spcAft>
                          <a:spcPts val="0"/>
                        </a:spcAft>
                      </a:pPr>
                      <a:r>
                        <a:rPr lang="it-IT" sz="1400" kern="1200" dirty="0" smtClean="0">
                          <a:solidFill>
                            <a:srgbClr val="000000"/>
                          </a:solidFill>
                          <a:effectLst/>
                          <a:latin typeface="+mn-lt"/>
                          <a:ea typeface="Times New Roman"/>
                          <a:cs typeface="+mn-cs"/>
                        </a:rPr>
                        <a:t>502,13</a:t>
                      </a:r>
                      <a:endParaRPr lang="it-IT" sz="1400" kern="1200" dirty="0">
                        <a:solidFill>
                          <a:srgbClr val="000000"/>
                        </a:solidFill>
                        <a:effectLst/>
                        <a:latin typeface="+mn-lt"/>
                        <a:ea typeface="Times New Roman"/>
                        <a:cs typeface="+mn-cs"/>
                      </a:endParaRPr>
                    </a:p>
                  </a:txBody>
                  <a:tcPr marL="44450" marR="44450" marT="0" marB="0" anchor="b"/>
                </a:tc>
                <a:extLst>
                  <a:ext uri="{0D108BD9-81ED-4DB2-BD59-A6C34878D82A}">
                    <a16:rowId xmlns:a16="http://schemas.microsoft.com/office/drawing/2014/main" val="3316537516"/>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24</a:t>
            </a:fld>
            <a:endParaRPr lang="it-IT"/>
          </a:p>
        </p:txBody>
      </p:sp>
    </p:spTree>
    <p:extLst>
      <p:ext uri="{BB962C8B-B14F-4D97-AF65-F5344CB8AC3E}">
        <p14:creationId xmlns:p14="http://schemas.microsoft.com/office/powerpoint/2010/main" val="18960774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smtClean="0"/>
              <a:t>6. COMPOSIZIONE AVANZO DI AMMINISTRAZIONE</a:t>
            </a:r>
            <a:endParaRPr lang="it-IT" dirty="0"/>
          </a:p>
        </p:txBody>
      </p:sp>
      <p:sp>
        <p:nvSpPr>
          <p:cNvPr id="3" name="Segnaposto contenuto 2"/>
          <p:cNvSpPr>
            <a:spLocks noGrp="1"/>
          </p:cNvSpPr>
          <p:nvPr>
            <p:ph idx="1"/>
          </p:nvPr>
        </p:nvSpPr>
        <p:spPr>
          <a:xfrm>
            <a:off x="611560" y="2489200"/>
            <a:ext cx="8136904" cy="3530600"/>
          </a:xfrm>
        </p:spPr>
        <p:txBody>
          <a:bodyPr>
            <a:normAutofit/>
          </a:bodyPr>
          <a:lstStyle/>
          <a:p>
            <a:pPr marL="68580" indent="0" algn="just">
              <a:buNone/>
            </a:pPr>
            <a:r>
              <a:rPr lang="it-IT" sz="2000" dirty="0"/>
              <a:t>Così scomposto il risultato di amministrazione cambia “aspetto” ed evidenzia che </a:t>
            </a:r>
            <a:r>
              <a:rPr lang="it-IT" sz="2000" dirty="0" smtClean="0"/>
              <a:t>:</a:t>
            </a:r>
          </a:p>
          <a:p>
            <a:pPr marL="68580" indent="0" algn="just">
              <a:buNone/>
            </a:pPr>
            <a:r>
              <a:rPr lang="it-IT" sz="2000" u="sng" dirty="0" smtClean="0"/>
              <a:t>di </a:t>
            </a:r>
            <a:r>
              <a:rPr lang="it-IT" sz="2000" u="sng" dirty="0"/>
              <a:t>€ </a:t>
            </a:r>
            <a:r>
              <a:rPr lang="it-IT" sz="2000" u="sng" dirty="0" smtClean="0"/>
              <a:t>1.708.086,62 </a:t>
            </a:r>
            <a:r>
              <a:rPr lang="it-IT" sz="2000" dirty="0"/>
              <a:t>in realtà € </a:t>
            </a:r>
            <a:r>
              <a:rPr lang="it-IT" sz="2000" b="1" dirty="0" smtClean="0"/>
              <a:t>813.043,52 </a:t>
            </a:r>
            <a:r>
              <a:rPr lang="it-IT" sz="2000" dirty="0"/>
              <a:t>(tassa rifiuti ancora da incassare per circa </a:t>
            </a:r>
            <a:r>
              <a:rPr lang="it-IT" sz="2000" dirty="0" smtClean="0"/>
              <a:t>406.000,00 </a:t>
            </a:r>
            <a:r>
              <a:rPr lang="it-IT" sz="2000" dirty="0"/>
              <a:t>e multe per € </a:t>
            </a:r>
            <a:r>
              <a:rPr lang="it-IT" sz="2000" dirty="0" smtClean="0"/>
              <a:t>195.000,00</a:t>
            </a:r>
            <a:r>
              <a:rPr lang="it-IT" sz="2000" dirty="0"/>
              <a:t>) sono entrate non ancora </a:t>
            </a:r>
            <a:r>
              <a:rPr lang="it-IT" sz="2000" dirty="0" smtClean="0"/>
              <a:t>incassate.</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25</a:t>
            </a:fld>
            <a:endParaRPr lang="it-IT"/>
          </a:p>
        </p:txBody>
      </p:sp>
    </p:spTree>
    <p:extLst>
      <p:ext uri="{BB962C8B-B14F-4D97-AF65-F5344CB8AC3E}">
        <p14:creationId xmlns:p14="http://schemas.microsoft.com/office/powerpoint/2010/main" val="27664065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smtClean="0"/>
              <a:t>6. COMPOSIZIONE AVANZO DI AMMINISTRAZIONE</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pPr marL="68580" indent="0">
              <a:buNone/>
            </a:pPr>
            <a:endParaRPr lang="it-IT" b="1" u="sng" dirty="0" smtClean="0"/>
          </a:p>
          <a:p>
            <a:pPr marL="68580" indent="0">
              <a:buNone/>
            </a:pPr>
            <a:endParaRPr lang="it-IT" sz="2000" b="1" u="sng" dirty="0"/>
          </a:p>
          <a:p>
            <a:pPr marL="68580" indent="0">
              <a:buNone/>
            </a:pPr>
            <a:r>
              <a:rPr lang="it-IT" sz="2000" b="1" u="sng" dirty="0" smtClean="0"/>
              <a:t>€ 94.853,99 </a:t>
            </a:r>
            <a:r>
              <a:rPr lang="it-IT" sz="2000" dirty="0"/>
              <a:t>sono entrate destinate a spese di investimento per oneri ed entrate in conto capitale non </a:t>
            </a:r>
            <a:r>
              <a:rPr lang="it-IT" sz="2000" dirty="0" smtClean="0"/>
              <a:t>spesi</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26</a:t>
            </a:fld>
            <a:endParaRPr lang="it-IT"/>
          </a:p>
        </p:txBody>
      </p:sp>
    </p:spTree>
    <p:extLst>
      <p:ext uri="{BB962C8B-B14F-4D97-AF65-F5344CB8AC3E}">
        <p14:creationId xmlns:p14="http://schemas.microsoft.com/office/powerpoint/2010/main" val="2100384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smtClean="0"/>
              <a:t>6. COMPOSIZIONE AVANZO DI AMMINISTRAZIONE</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pPr marL="68580" indent="0">
              <a:buNone/>
            </a:pPr>
            <a:endParaRPr lang="it-IT" dirty="0" smtClean="0"/>
          </a:p>
          <a:p>
            <a:pPr marL="68580" indent="0">
              <a:buNone/>
            </a:pPr>
            <a:endParaRPr lang="it-IT" dirty="0"/>
          </a:p>
          <a:p>
            <a:pPr marL="68580" indent="0" algn="ctr">
              <a:buNone/>
            </a:pPr>
            <a:r>
              <a:rPr lang="it-IT" sz="2000" dirty="0"/>
              <a:t>I fondi liberi si riducono pertanto ad € </a:t>
            </a:r>
            <a:r>
              <a:rPr lang="it-IT" sz="2000" b="1" dirty="0" smtClean="0"/>
              <a:t>721.518,92.</a:t>
            </a:r>
            <a:endParaRPr lang="it-IT" sz="2000" b="1"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27</a:t>
            </a:fld>
            <a:endParaRPr lang="it-IT"/>
          </a:p>
        </p:txBody>
      </p:sp>
    </p:spTree>
    <p:extLst>
      <p:ext uri="{BB962C8B-B14F-4D97-AF65-F5344CB8AC3E}">
        <p14:creationId xmlns:p14="http://schemas.microsoft.com/office/powerpoint/2010/main" val="19649245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7</a:t>
            </a:r>
            <a:r>
              <a:rPr lang="it-IT" b="1" dirty="0" smtClean="0"/>
              <a:t>. GESTIONE DI CASSA</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pPr marL="68580" indent="0" algn="just">
              <a:buNone/>
            </a:pPr>
            <a:endParaRPr lang="it-IT" dirty="0" smtClean="0"/>
          </a:p>
          <a:p>
            <a:pPr marL="68580" indent="0" algn="just">
              <a:buNone/>
            </a:pPr>
            <a:r>
              <a:rPr lang="it-IT" sz="2000" b="1" u="sng" dirty="0" smtClean="0"/>
              <a:t>La </a:t>
            </a:r>
            <a:r>
              <a:rPr lang="it-IT" sz="2000" b="1" u="sng" dirty="0"/>
              <a:t>gestione di cassa</a:t>
            </a:r>
            <a:r>
              <a:rPr lang="it-IT" sz="2000" dirty="0"/>
              <a:t> presenta un saldo al </a:t>
            </a:r>
            <a:r>
              <a:rPr lang="it-IT" sz="2000" dirty="0" smtClean="0"/>
              <a:t>31/12/2017 </a:t>
            </a:r>
            <a:r>
              <a:rPr lang="it-IT" sz="2000" dirty="0"/>
              <a:t>di  </a:t>
            </a:r>
            <a:r>
              <a:rPr lang="it-IT" sz="2000" dirty="0" smtClean="0"/>
              <a:t>                 </a:t>
            </a:r>
            <a:r>
              <a:rPr lang="it-IT" sz="2000" b="1" dirty="0" smtClean="0">
                <a:effectLst>
                  <a:outerShdw blurRad="38100" dist="38100" dir="2700000" algn="tl">
                    <a:srgbClr val="000000">
                      <a:alpha val="43137"/>
                    </a:srgbClr>
                  </a:outerShdw>
                </a:effectLst>
              </a:rPr>
              <a:t>€ </a:t>
            </a:r>
            <a:r>
              <a:rPr lang="it-IT" sz="2000" b="1" dirty="0" smtClean="0">
                <a:effectLst>
                  <a:outerShdw blurRad="38100" dist="38100" dir="2700000" algn="tl">
                    <a:srgbClr val="000000">
                      <a:alpha val="43137"/>
                    </a:srgbClr>
                  </a:outerShdw>
                </a:effectLst>
              </a:rPr>
              <a:t>993.451,36 </a:t>
            </a:r>
            <a:r>
              <a:rPr lang="it-IT" sz="2000" dirty="0" smtClean="0"/>
              <a:t>evidenziando </a:t>
            </a:r>
            <a:r>
              <a:rPr lang="it-IT" sz="2000" dirty="0"/>
              <a:t>ancora una volta la sana gestione dell’ente e la possibilità di applicare l’avanzo nel </a:t>
            </a:r>
            <a:r>
              <a:rPr lang="it-IT" sz="2000" dirty="0" smtClean="0"/>
              <a:t>2018 </a:t>
            </a:r>
            <a:r>
              <a:rPr lang="it-IT" sz="2000" dirty="0"/>
              <a:t>in tutta tranquillità.</a:t>
            </a:r>
          </a:p>
        </p:txBody>
      </p:sp>
      <p:sp>
        <p:nvSpPr>
          <p:cNvPr id="4" name="Segnaposto numero diapositiva 3"/>
          <p:cNvSpPr>
            <a:spLocks noGrp="1"/>
          </p:cNvSpPr>
          <p:nvPr>
            <p:ph type="sldNum" sz="quarter" idx="12"/>
          </p:nvPr>
        </p:nvSpPr>
        <p:spPr/>
        <p:txBody>
          <a:bodyPr/>
          <a:lstStyle/>
          <a:p>
            <a:fld id="{570DFFC5-857F-436F-A686-9499916DBADA}" type="slidenum">
              <a:rPr lang="it-IT" smtClean="0"/>
              <a:t>28</a:t>
            </a:fld>
            <a:endParaRPr lang="it-IT"/>
          </a:p>
        </p:txBody>
      </p:sp>
    </p:spTree>
    <p:extLst>
      <p:ext uri="{BB962C8B-B14F-4D97-AF65-F5344CB8AC3E}">
        <p14:creationId xmlns:p14="http://schemas.microsoft.com/office/powerpoint/2010/main" val="3162981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SICUREZZA</a:t>
            </a:r>
            <a:endParaRPr lang="it-IT" dirty="0"/>
          </a:p>
        </p:txBody>
      </p:sp>
      <p:sp>
        <p:nvSpPr>
          <p:cNvPr id="3" name="Segnaposto contenuto 2"/>
          <p:cNvSpPr>
            <a:spLocks noGrp="1"/>
          </p:cNvSpPr>
          <p:nvPr>
            <p:ph idx="1"/>
          </p:nvPr>
        </p:nvSpPr>
        <p:spPr>
          <a:xfrm>
            <a:off x="539552" y="2489200"/>
            <a:ext cx="8136904" cy="3530600"/>
          </a:xfrm>
        </p:spPr>
        <p:txBody>
          <a:bodyPr>
            <a:normAutofit/>
          </a:bodyPr>
          <a:lstStyle/>
          <a:p>
            <a:pPr marL="68580" indent="0" algn="just">
              <a:buNone/>
            </a:pPr>
            <a:r>
              <a:rPr lang="it-IT" sz="2000" b="1" u="sng" dirty="0">
                <a:effectLst>
                  <a:outerShdw blurRad="38100" dist="38100" dir="2700000" algn="tl">
                    <a:srgbClr val="000000">
                      <a:alpha val="43137"/>
                    </a:srgbClr>
                  </a:outerShdw>
                </a:effectLst>
              </a:rPr>
              <a:t>SICUREZZA</a:t>
            </a:r>
          </a:p>
          <a:p>
            <a:pPr marL="68580" indent="0" algn="just">
              <a:buNone/>
            </a:pPr>
            <a:r>
              <a:rPr lang="it-IT" sz="2000" dirty="0"/>
              <a:t>La gestione associata del servizio di polizia locale ha partecipato, con successo al bando SICUREZZA URBANA della Regione Lombardia, ottenendo un finanziamento complessivo di € </a:t>
            </a:r>
            <a:r>
              <a:rPr lang="it-IT" sz="2000" dirty="0" smtClean="0"/>
              <a:t>130.000,00 </a:t>
            </a:r>
            <a:r>
              <a:rPr lang="it-IT" sz="2000" dirty="0"/>
              <a:t>da ripartire fra i comuni associati.</a:t>
            </a:r>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29</a:t>
            </a:fld>
            <a:endParaRPr lang="it-IT"/>
          </a:p>
        </p:txBody>
      </p:sp>
    </p:spTree>
    <p:extLst>
      <p:ext uri="{BB962C8B-B14F-4D97-AF65-F5344CB8AC3E}">
        <p14:creationId xmlns:p14="http://schemas.microsoft.com/office/powerpoint/2010/main" val="32061662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548680"/>
            <a:ext cx="7024744" cy="745152"/>
          </a:xfrm>
        </p:spPr>
        <p:txBody>
          <a:bodyPr>
            <a:noAutofit/>
          </a:bodyPr>
          <a:lstStyle/>
          <a:p>
            <a:r>
              <a:rPr lang="it-IT" b="1" dirty="0" smtClean="0"/>
              <a:t>     2. DATI FINANZIARI 2017</a:t>
            </a:r>
            <a:endParaRPr lang="it-IT" dirty="0"/>
          </a:p>
        </p:txBody>
      </p:sp>
      <p:sp>
        <p:nvSpPr>
          <p:cNvPr id="3" name="Segnaposto numero diapositiva 2"/>
          <p:cNvSpPr>
            <a:spLocks noGrp="1"/>
          </p:cNvSpPr>
          <p:nvPr>
            <p:ph type="sldNum" sz="quarter" idx="12"/>
          </p:nvPr>
        </p:nvSpPr>
        <p:spPr/>
        <p:txBody>
          <a:bodyPr/>
          <a:lstStyle/>
          <a:p>
            <a:fld id="{570DFFC5-857F-436F-A686-9499916DBADA}" type="slidenum">
              <a:rPr lang="it-IT" smtClean="0"/>
              <a:t>3</a:t>
            </a:fld>
            <a:endParaRPr lang="it-IT"/>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319450131"/>
              </p:ext>
            </p:extLst>
          </p:nvPr>
        </p:nvGraphicFramePr>
        <p:xfrm>
          <a:off x="683568" y="1546784"/>
          <a:ext cx="7786356" cy="4883161"/>
        </p:xfrm>
        <a:graphic>
          <a:graphicData uri="http://schemas.openxmlformats.org/drawingml/2006/table">
            <a:tbl>
              <a:tblPr>
                <a:tableStyleId>{5C22544A-7EE6-4342-B048-85BDC9FD1C3A}</a:tableStyleId>
              </a:tblPr>
              <a:tblGrid>
                <a:gridCol w="5190905">
                  <a:extLst>
                    <a:ext uri="{9D8B030D-6E8A-4147-A177-3AD203B41FA5}">
                      <a16:colId xmlns:a16="http://schemas.microsoft.com/office/drawing/2014/main" val="2416681539"/>
                    </a:ext>
                  </a:extLst>
                </a:gridCol>
                <a:gridCol w="2595451">
                  <a:extLst>
                    <a:ext uri="{9D8B030D-6E8A-4147-A177-3AD203B41FA5}">
                      <a16:colId xmlns:a16="http://schemas.microsoft.com/office/drawing/2014/main" val="803995766"/>
                    </a:ext>
                  </a:extLst>
                </a:gridCol>
              </a:tblGrid>
              <a:tr h="182086">
                <a:tc>
                  <a:txBody>
                    <a:bodyPr/>
                    <a:lstStyle/>
                    <a:p>
                      <a:pPr algn="ctr">
                        <a:lnSpc>
                          <a:spcPct val="107000"/>
                        </a:lnSpc>
                        <a:spcAft>
                          <a:spcPts val="0"/>
                        </a:spcAft>
                      </a:pPr>
                      <a:r>
                        <a:rPr lang="it-IT" sz="1200" dirty="0">
                          <a:effectLst/>
                        </a:rPr>
                        <a:t>ENTRATE</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ctr">
                        <a:lnSpc>
                          <a:spcPct val="107000"/>
                        </a:lnSpc>
                        <a:spcAft>
                          <a:spcPts val="0"/>
                        </a:spcAft>
                      </a:pPr>
                      <a:r>
                        <a:rPr lang="it-IT" sz="1200" dirty="0">
                          <a:effectLst/>
                        </a:rPr>
                        <a:t>ACCERTAMENTI</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4097392626"/>
                  </a:ext>
                </a:extLst>
              </a:tr>
              <a:tr h="182408">
                <a:tc>
                  <a:txBody>
                    <a:bodyPr/>
                    <a:lstStyle/>
                    <a:p>
                      <a:pPr>
                        <a:lnSpc>
                          <a:spcPct val="107000"/>
                        </a:lnSpc>
                        <a:spcAft>
                          <a:spcPts val="0"/>
                        </a:spcAft>
                      </a:pPr>
                      <a:r>
                        <a:rPr lang="it-IT" sz="1200">
                          <a:effectLst/>
                        </a:rPr>
                        <a:t>Fondo di cassa all'inizio dell'esercizio</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979089093"/>
                  </a:ext>
                </a:extLst>
              </a:tr>
              <a:tr h="182408">
                <a:tc>
                  <a:txBody>
                    <a:bodyPr/>
                    <a:lstStyle/>
                    <a:p>
                      <a:pPr>
                        <a:lnSpc>
                          <a:spcPct val="107000"/>
                        </a:lnSpc>
                        <a:spcAft>
                          <a:spcPts val="0"/>
                        </a:spcAft>
                      </a:pPr>
                      <a:r>
                        <a:rPr lang="it-IT" sz="1200">
                          <a:effectLst/>
                        </a:rPr>
                        <a:t>Utilizzo avanzo di amministrazione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526.095,11</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320619331"/>
                  </a:ext>
                </a:extLst>
              </a:tr>
              <a:tr h="182408">
                <a:tc>
                  <a:txBody>
                    <a:bodyPr/>
                    <a:lstStyle/>
                    <a:p>
                      <a:pPr>
                        <a:lnSpc>
                          <a:spcPct val="107000"/>
                        </a:lnSpc>
                        <a:spcAft>
                          <a:spcPts val="0"/>
                        </a:spcAft>
                      </a:pPr>
                      <a:r>
                        <a:rPr lang="it-IT" sz="1200">
                          <a:effectLst/>
                        </a:rPr>
                        <a:t>Fondo pluriennale vincolato di parte corrente (1)</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44.732,14</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66813795"/>
                  </a:ext>
                </a:extLst>
              </a:tr>
              <a:tr h="182408">
                <a:tc>
                  <a:txBody>
                    <a:bodyPr/>
                    <a:lstStyle/>
                    <a:p>
                      <a:pPr>
                        <a:lnSpc>
                          <a:spcPct val="107000"/>
                        </a:lnSpc>
                        <a:spcAft>
                          <a:spcPts val="0"/>
                        </a:spcAft>
                      </a:pPr>
                      <a:r>
                        <a:rPr lang="it-IT" sz="1200">
                          <a:effectLst/>
                        </a:rPr>
                        <a:t>Fondo pluriennale vincolato in c/capitale (1)</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374.442,02</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3060525835"/>
                  </a:ext>
                </a:extLst>
              </a:tr>
              <a:tr h="182086">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032622634"/>
                  </a:ext>
                </a:extLst>
              </a:tr>
              <a:tr h="364172">
                <a:tc>
                  <a:txBody>
                    <a:bodyPr/>
                    <a:lstStyle/>
                    <a:p>
                      <a:pPr>
                        <a:lnSpc>
                          <a:spcPct val="107000"/>
                        </a:lnSpc>
                        <a:spcAft>
                          <a:spcPts val="0"/>
                        </a:spcAft>
                      </a:pPr>
                      <a:r>
                        <a:rPr lang="it-IT" sz="1200" dirty="0">
                          <a:effectLst/>
                        </a:rPr>
                        <a:t>Titolo 1 - Entrate correnti di natura tributaria, contributiva e perequativa</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3.066.486,14</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214420645"/>
                  </a:ext>
                </a:extLst>
              </a:tr>
              <a:tr h="18208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834632531"/>
                  </a:ext>
                </a:extLst>
              </a:tr>
              <a:tr h="182408">
                <a:tc>
                  <a:txBody>
                    <a:bodyPr/>
                    <a:lstStyle/>
                    <a:p>
                      <a:pPr>
                        <a:lnSpc>
                          <a:spcPct val="107000"/>
                        </a:lnSpc>
                        <a:spcAft>
                          <a:spcPts val="0"/>
                        </a:spcAft>
                      </a:pPr>
                      <a:r>
                        <a:rPr lang="it-IT" sz="1200" dirty="0">
                          <a:effectLst/>
                        </a:rPr>
                        <a:t>Titolo 2 - Trasferimenti correnti</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405.323,97</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4011090946"/>
                  </a:ext>
                </a:extLst>
              </a:tr>
              <a:tr h="182086">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4071573093"/>
                  </a:ext>
                </a:extLst>
              </a:tr>
              <a:tr h="182408">
                <a:tc>
                  <a:txBody>
                    <a:bodyPr/>
                    <a:lstStyle/>
                    <a:p>
                      <a:pPr>
                        <a:lnSpc>
                          <a:spcPct val="107000"/>
                        </a:lnSpc>
                        <a:spcAft>
                          <a:spcPts val="0"/>
                        </a:spcAft>
                      </a:pPr>
                      <a:r>
                        <a:rPr lang="it-IT" sz="1200">
                          <a:effectLst/>
                        </a:rPr>
                        <a:t>Titolo 3 - Entrate extratributarie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519.522,99</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3066634331"/>
                  </a:ext>
                </a:extLst>
              </a:tr>
              <a:tr h="182408">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3940499191"/>
                  </a:ext>
                </a:extLst>
              </a:tr>
              <a:tr h="182408">
                <a:tc>
                  <a:txBody>
                    <a:bodyPr/>
                    <a:lstStyle/>
                    <a:p>
                      <a:pPr>
                        <a:lnSpc>
                          <a:spcPct val="107000"/>
                        </a:lnSpc>
                        <a:spcAft>
                          <a:spcPts val="0"/>
                        </a:spcAft>
                      </a:pPr>
                      <a:r>
                        <a:rPr lang="it-IT" sz="1200">
                          <a:effectLst/>
                        </a:rPr>
                        <a:t>Titolo 4 - Entrate in conto capitale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254.503,13</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617207371"/>
                  </a:ext>
                </a:extLst>
              </a:tr>
              <a:tr h="182408">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4037642886"/>
                  </a:ext>
                </a:extLst>
              </a:tr>
              <a:tr h="182086">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1385807237"/>
                  </a:ext>
                </a:extLst>
              </a:tr>
              <a:tr h="351277">
                <a:tc>
                  <a:txBody>
                    <a:bodyPr/>
                    <a:lstStyle/>
                    <a:p>
                      <a:pPr>
                        <a:lnSpc>
                          <a:spcPct val="107000"/>
                        </a:lnSpc>
                        <a:spcAft>
                          <a:spcPts val="0"/>
                        </a:spcAft>
                      </a:pPr>
                      <a:r>
                        <a:rPr lang="it-IT" sz="1200">
                          <a:effectLst/>
                        </a:rPr>
                        <a:t>Titolo 5 - Entrate da riduzione di attività finanziarie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96455142"/>
                  </a:ext>
                </a:extLst>
              </a:tr>
              <a:tr h="182408">
                <a:tc>
                  <a:txBody>
                    <a:bodyPr/>
                    <a:lstStyle/>
                    <a:p>
                      <a:pPr algn="r">
                        <a:lnSpc>
                          <a:spcPct val="107000"/>
                        </a:lnSpc>
                        <a:spcAft>
                          <a:spcPts val="0"/>
                        </a:spcAft>
                      </a:pPr>
                      <a:r>
                        <a:rPr lang="it-IT" sz="1200">
                          <a:effectLst/>
                        </a:rPr>
                        <a:t>Totale entrate finali.............................</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4.442.869,06</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950878309"/>
                  </a:ext>
                </a:extLst>
              </a:tr>
              <a:tr h="182408">
                <a:tc>
                  <a:txBody>
                    <a:bodyPr/>
                    <a:lstStyle/>
                    <a:p>
                      <a:pPr>
                        <a:lnSpc>
                          <a:spcPct val="107000"/>
                        </a:lnSpc>
                        <a:spcAft>
                          <a:spcPts val="0"/>
                        </a:spcAft>
                      </a:pPr>
                      <a:r>
                        <a:rPr lang="it-IT" sz="1200">
                          <a:effectLst/>
                        </a:rPr>
                        <a:t>Titolo 6 - Accensione di prestiti</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002297907"/>
                  </a:ext>
                </a:extLst>
              </a:tr>
              <a:tr h="351277">
                <a:tc>
                  <a:txBody>
                    <a:bodyPr/>
                    <a:lstStyle/>
                    <a:p>
                      <a:pPr>
                        <a:lnSpc>
                          <a:spcPct val="107000"/>
                        </a:lnSpc>
                        <a:spcAft>
                          <a:spcPts val="0"/>
                        </a:spcAft>
                      </a:pPr>
                      <a:r>
                        <a:rPr lang="it-IT" sz="1200">
                          <a:effectLst/>
                        </a:rPr>
                        <a:t>Titolo 7 - Anticipazioni da istituto tesoriere/cassiere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122245370"/>
                  </a:ext>
                </a:extLst>
              </a:tr>
              <a:tr h="351277">
                <a:tc>
                  <a:txBody>
                    <a:bodyPr/>
                    <a:lstStyle/>
                    <a:p>
                      <a:pPr>
                        <a:lnSpc>
                          <a:spcPct val="107000"/>
                        </a:lnSpc>
                        <a:spcAft>
                          <a:spcPts val="0"/>
                        </a:spcAft>
                      </a:pPr>
                      <a:r>
                        <a:rPr lang="it-IT" sz="1200">
                          <a:effectLst/>
                        </a:rPr>
                        <a:t>Titolo 9 - Entrate per conto di terzi e partite di giro</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560.163,70</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2486782253"/>
                  </a:ext>
                </a:extLst>
              </a:tr>
              <a:tr h="182408">
                <a:tc>
                  <a:txBody>
                    <a:bodyPr/>
                    <a:lstStyle/>
                    <a:p>
                      <a:pPr algn="r">
                        <a:lnSpc>
                          <a:spcPct val="107000"/>
                        </a:lnSpc>
                        <a:spcAft>
                          <a:spcPts val="0"/>
                        </a:spcAft>
                      </a:pPr>
                      <a:r>
                        <a:rPr lang="it-IT" sz="1200">
                          <a:effectLst/>
                        </a:rPr>
                        <a:t>Totale entrate dell'esercizio</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4.805.999,93</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3186718546"/>
                  </a:ext>
                </a:extLst>
              </a:tr>
              <a:tr h="182086">
                <a:tc>
                  <a:txBody>
                    <a:bodyPr/>
                    <a:lstStyle/>
                    <a:p>
                      <a:pP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4073431576"/>
                  </a:ext>
                </a:extLst>
              </a:tr>
              <a:tr h="182408">
                <a:tc>
                  <a:txBody>
                    <a:bodyPr/>
                    <a:lstStyle/>
                    <a:p>
                      <a:pPr algn="r">
                        <a:lnSpc>
                          <a:spcPct val="107000"/>
                        </a:lnSpc>
                        <a:spcAft>
                          <a:spcPts val="0"/>
                        </a:spcAft>
                      </a:pPr>
                      <a:r>
                        <a:rPr lang="it-IT" sz="1200">
                          <a:effectLst/>
                        </a:rPr>
                        <a:t>TOTALE COMPLESSIVO ENTRATE</a:t>
                      </a:r>
                      <a:endParaRPr lang="it-IT" sz="1200">
                        <a:effectLst/>
                        <a:latin typeface="Times New Roman" panose="02020603050405020304" pitchFamily="18" charset="0"/>
                        <a:ea typeface="Times New Roman" panose="02020603050405020304" pitchFamily="18" charset="0"/>
                      </a:endParaRPr>
                    </a:p>
                  </a:txBody>
                  <a:tcPr marL="15604" marR="15604" marT="0" marB="0" anchor="b"/>
                </a:tc>
                <a:tc>
                  <a:txBody>
                    <a:bodyPr/>
                    <a:lstStyle/>
                    <a:p>
                      <a:pPr algn="r">
                        <a:lnSpc>
                          <a:spcPct val="107000"/>
                        </a:lnSpc>
                        <a:spcAft>
                          <a:spcPts val="0"/>
                        </a:spcAft>
                      </a:pPr>
                      <a:r>
                        <a:rPr lang="it-IT" sz="1200" dirty="0">
                          <a:effectLst/>
                        </a:rPr>
                        <a:t>5.751.269,20</a:t>
                      </a:r>
                      <a:endParaRPr lang="it-IT" sz="1200" dirty="0">
                        <a:effectLst/>
                        <a:latin typeface="Times New Roman" panose="02020603050405020304" pitchFamily="18" charset="0"/>
                        <a:ea typeface="Times New Roman" panose="02020603050405020304" pitchFamily="18" charset="0"/>
                      </a:endParaRPr>
                    </a:p>
                  </a:txBody>
                  <a:tcPr marL="15604" marR="15604" marT="0" marB="0" anchor="b"/>
                </a:tc>
                <a:extLst>
                  <a:ext uri="{0D108BD9-81ED-4DB2-BD59-A6C34878D82A}">
                    <a16:rowId xmlns:a16="http://schemas.microsoft.com/office/drawing/2014/main" val="3744330359"/>
                  </a:ext>
                </a:extLst>
              </a:tr>
            </a:tbl>
          </a:graphicData>
        </a:graphic>
      </p:graphicFrame>
    </p:spTree>
    <p:extLst>
      <p:ext uri="{BB962C8B-B14F-4D97-AF65-F5344CB8AC3E}">
        <p14:creationId xmlns:p14="http://schemas.microsoft.com/office/powerpoint/2010/main" val="17755725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a:t>
            </a:r>
            <a:endParaRPr lang="it-IT" dirty="0"/>
          </a:p>
        </p:txBody>
      </p:sp>
      <p:sp>
        <p:nvSpPr>
          <p:cNvPr id="3" name="Segnaposto contenuto 2"/>
          <p:cNvSpPr>
            <a:spLocks noGrp="1"/>
          </p:cNvSpPr>
          <p:nvPr>
            <p:ph idx="1"/>
          </p:nvPr>
        </p:nvSpPr>
        <p:spPr>
          <a:xfrm>
            <a:off x="467544" y="2204864"/>
            <a:ext cx="8424936" cy="4464496"/>
          </a:xfrm>
        </p:spPr>
        <p:txBody>
          <a:bodyPr>
            <a:normAutofit lnSpcReduction="10000"/>
          </a:bodyPr>
          <a:lstStyle/>
          <a:p>
            <a:pPr marL="68580" indent="0">
              <a:buNone/>
            </a:pPr>
            <a:endParaRPr lang="it-IT" dirty="0"/>
          </a:p>
          <a:p>
            <a:pPr marL="68580" indent="0">
              <a:buNone/>
            </a:pPr>
            <a:r>
              <a:rPr lang="it-IT" sz="2000" dirty="0"/>
              <a:t>Grazie a tali finanziamenti è stato possibile realizzare i seguenti interventi:</a:t>
            </a:r>
          </a:p>
          <a:p>
            <a:pPr marL="68580" indent="0">
              <a:buNone/>
            </a:pPr>
            <a:r>
              <a:rPr lang="it-IT" sz="2000" dirty="0"/>
              <a:t>•	Incremento dell’attuale sistema di videosorveglianza – varchi di via </a:t>
            </a:r>
            <a:r>
              <a:rPr lang="it-IT" sz="2000" dirty="0" smtClean="0"/>
              <a:t>Fermi, e Cascina Spessa € 35.415,38 (finanziato per € 21.229,92 da risorse proprie e per la differenza da contributo regionale) – LOTTO A.</a:t>
            </a:r>
          </a:p>
          <a:p>
            <a:pPr indent="-258763">
              <a:buClr>
                <a:schemeClr val="tx1"/>
              </a:buClr>
              <a:buFont typeface="Arial" panose="020B0604020202020204" pitchFamily="34" charset="0"/>
              <a:buChar char="•"/>
            </a:pPr>
            <a:r>
              <a:rPr lang="it-IT" sz="2000" dirty="0" smtClean="0"/>
              <a:t>Acquisto di firewall protezione siti per il programma concilia multi comune € 1.952,00 (finanziato per € 1.401,34 da contributo regionale e per la differenza da risorse dei comuni aderenti alla convenzione) – LOTTO B.</a:t>
            </a:r>
          </a:p>
          <a:p>
            <a:pPr indent="-258763">
              <a:buClr>
                <a:schemeClr val="tx1"/>
              </a:buClr>
              <a:buFont typeface="Arial" panose="020B0604020202020204" pitchFamily="34" charset="0"/>
              <a:buChar char="•"/>
            </a:pPr>
            <a:r>
              <a:rPr lang="it-IT" sz="2000" dirty="0" smtClean="0"/>
              <a:t>Acquisto di dissuasore al superamento dei limiti di velocità e </a:t>
            </a:r>
            <a:r>
              <a:rPr lang="it-IT" sz="2000" dirty="0" err="1" smtClean="0"/>
              <a:t>smartphone</a:t>
            </a:r>
            <a:r>
              <a:rPr lang="it-IT" sz="2000" dirty="0" smtClean="0"/>
              <a:t> per € 5.758,40 (finanziato per € 3.990,57 da contributo regionale e con la differenza da risorse proprie dell’ente) – LOTTO B.</a:t>
            </a:r>
            <a:endParaRPr lang="it-IT" sz="2000" dirty="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30</a:t>
            </a:fld>
            <a:endParaRPr lang="it-IT"/>
          </a:p>
        </p:txBody>
      </p:sp>
    </p:spTree>
    <p:extLst>
      <p:ext uri="{BB962C8B-B14F-4D97-AF65-F5344CB8AC3E}">
        <p14:creationId xmlns:p14="http://schemas.microsoft.com/office/powerpoint/2010/main" val="864043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SCUOLE</a:t>
            </a:r>
            <a:endParaRPr lang="it-IT" dirty="0"/>
          </a:p>
        </p:txBody>
      </p:sp>
      <p:sp>
        <p:nvSpPr>
          <p:cNvPr id="3" name="Segnaposto contenuto 2"/>
          <p:cNvSpPr>
            <a:spLocks noGrp="1"/>
          </p:cNvSpPr>
          <p:nvPr>
            <p:ph idx="1"/>
          </p:nvPr>
        </p:nvSpPr>
        <p:spPr>
          <a:xfrm>
            <a:off x="467544" y="2204864"/>
            <a:ext cx="8496944" cy="4464496"/>
          </a:xfrm>
        </p:spPr>
        <p:txBody>
          <a:bodyPr>
            <a:normAutofit fontScale="85000" lnSpcReduction="10000"/>
          </a:bodyPr>
          <a:lstStyle/>
          <a:p>
            <a:pPr marL="68580" lvl="0" indent="0">
              <a:buNone/>
            </a:pPr>
            <a:endParaRPr lang="it-IT" dirty="0"/>
          </a:p>
          <a:p>
            <a:pPr lvl="0"/>
            <a:r>
              <a:rPr lang="it-IT" sz="1900" dirty="0"/>
              <a:t>Acquisto arredi scuola materna € </a:t>
            </a:r>
            <a:r>
              <a:rPr lang="it-IT" sz="1900" dirty="0" smtClean="0"/>
              <a:t>2.939,10</a:t>
            </a:r>
            <a:endParaRPr lang="it-IT" sz="1900" dirty="0"/>
          </a:p>
          <a:p>
            <a:pPr lvl="0"/>
            <a:r>
              <a:rPr lang="it-IT" sz="1900" dirty="0" smtClean="0"/>
              <a:t>Lavori di pitturazione esterna scuola materna di Via Giordano Bruno € 10.443,20 (reimputati al 2018 in relazione all’esigibilità della spesa)</a:t>
            </a:r>
            <a:endParaRPr lang="it-IT" sz="1900" dirty="0"/>
          </a:p>
          <a:p>
            <a:pPr lvl="0"/>
            <a:r>
              <a:rPr lang="it-IT" sz="1900" dirty="0" smtClean="0"/>
              <a:t>Realizzazione rete wi-fi presso scuola materna di Via Giordano Bruno € 2.877,98 (reimputati al 2018 in relazione all’esigibilità della spesa)</a:t>
            </a:r>
          </a:p>
          <a:p>
            <a:pPr lvl="0"/>
            <a:r>
              <a:rPr lang="it-IT" sz="1900" dirty="0" smtClean="0"/>
              <a:t>Lavori di riqualificazione dell’area esterna della scuola materna di Via Giordano Bruno per € 7.550,00</a:t>
            </a:r>
          </a:p>
          <a:p>
            <a:pPr lvl="0"/>
            <a:r>
              <a:rPr lang="it-IT" sz="1900" dirty="0" smtClean="0"/>
              <a:t>Rimozione pavimento in </a:t>
            </a:r>
            <a:r>
              <a:rPr lang="it-IT" sz="1900" dirty="0" err="1" smtClean="0"/>
              <a:t>vinil</a:t>
            </a:r>
            <a:r>
              <a:rPr lang="it-IT" sz="1900" dirty="0" smtClean="0"/>
              <a:t> amianto e fornitura e posa di un nuovo pavimento in linoleum presso scuola materna di Via Giordano Bruno € 28.670,00</a:t>
            </a:r>
          </a:p>
          <a:p>
            <a:pPr lvl="0"/>
            <a:r>
              <a:rPr lang="it-IT" sz="1900" dirty="0" smtClean="0"/>
              <a:t>Orti scolastici (rientranti nel progetto del bilancio partecipato) € 1.830,00 (reimputati al 2018 in relazione all’esigibilità della spesa)</a:t>
            </a:r>
          </a:p>
          <a:p>
            <a:pPr lvl="0"/>
            <a:r>
              <a:rPr lang="it-IT" sz="1900" dirty="0" smtClean="0"/>
              <a:t>Lavori di integrazione dell’impianto elettrico delle scuole di Via Dei Mille consistenti nella posa di gruppi prese per il collegamento alla rete elettrica delle L.i.m. € 2.952,40</a:t>
            </a:r>
          </a:p>
          <a:p>
            <a:pPr marL="68580" lvl="0" indent="0">
              <a:buNone/>
            </a:pPr>
            <a:endParaRPr lang="it-IT" sz="2000" dirty="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31</a:t>
            </a:fld>
            <a:endParaRPr lang="it-IT"/>
          </a:p>
        </p:txBody>
      </p:sp>
    </p:spTree>
    <p:extLst>
      <p:ext uri="{BB962C8B-B14F-4D97-AF65-F5344CB8AC3E}">
        <p14:creationId xmlns:p14="http://schemas.microsoft.com/office/powerpoint/2010/main" val="2052991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SCUOLE</a:t>
            </a:r>
            <a:endParaRPr lang="it-IT" dirty="0"/>
          </a:p>
        </p:txBody>
      </p:sp>
      <p:sp>
        <p:nvSpPr>
          <p:cNvPr id="3" name="Segnaposto contenuto 2"/>
          <p:cNvSpPr>
            <a:spLocks noGrp="1"/>
          </p:cNvSpPr>
          <p:nvPr>
            <p:ph idx="1"/>
          </p:nvPr>
        </p:nvSpPr>
        <p:spPr>
          <a:xfrm>
            <a:off x="395536" y="2204864"/>
            <a:ext cx="8496944" cy="4464496"/>
          </a:xfrm>
        </p:spPr>
        <p:txBody>
          <a:bodyPr>
            <a:normAutofit/>
          </a:bodyPr>
          <a:lstStyle/>
          <a:p>
            <a:pPr marL="68580" indent="0">
              <a:buNone/>
            </a:pPr>
            <a:endParaRPr lang="it-IT" dirty="0"/>
          </a:p>
          <a:p>
            <a:pPr lvl="0"/>
            <a:r>
              <a:rPr lang="it-IT" sz="1700" dirty="0" smtClean="0"/>
              <a:t>Fornitura e posa di porte da calcetto presso scuole di Via Dei Mille € 1.692,14</a:t>
            </a:r>
            <a:endParaRPr lang="it-IT" sz="1700" dirty="0"/>
          </a:p>
          <a:p>
            <a:pPr lvl="0"/>
            <a:r>
              <a:rPr lang="it-IT" sz="1700" dirty="0" smtClean="0"/>
              <a:t>Fornitura e posa impianto </a:t>
            </a:r>
            <a:r>
              <a:rPr lang="it-IT" sz="1700" dirty="0" err="1" smtClean="0"/>
              <a:t>antivolatile</a:t>
            </a:r>
            <a:r>
              <a:rPr lang="it-IT" sz="1700" dirty="0" smtClean="0"/>
              <a:t> e opere murarie presso il plesso scolastico di Via Dei Mille € 18.056,00</a:t>
            </a:r>
            <a:endParaRPr lang="it-IT" sz="1700" dirty="0"/>
          </a:p>
          <a:p>
            <a:pPr lvl="0"/>
            <a:r>
              <a:rPr lang="it-IT" sz="1700" dirty="0"/>
              <a:t>Lavori </a:t>
            </a:r>
            <a:r>
              <a:rPr lang="it-IT" sz="1700" dirty="0" smtClean="0"/>
              <a:t>da idraulico € 915,00</a:t>
            </a:r>
          </a:p>
          <a:p>
            <a:pPr lvl="0"/>
            <a:r>
              <a:rPr lang="it-IT" sz="1700" dirty="0" smtClean="0"/>
              <a:t>Lavori edili € 2.623,00</a:t>
            </a:r>
          </a:p>
          <a:p>
            <a:pPr lvl="0"/>
            <a:r>
              <a:rPr lang="it-IT" sz="1700" dirty="0" smtClean="0"/>
              <a:t>Lavori elettrici € 3.074,40</a:t>
            </a:r>
          </a:p>
          <a:p>
            <a:pPr lvl="0"/>
            <a:r>
              <a:rPr lang="it-IT" sz="1700" dirty="0" smtClean="0"/>
              <a:t>Attrezzature informatiche per la scuola (L.i.m) € 1.647,00</a:t>
            </a:r>
          </a:p>
          <a:p>
            <a:pPr lvl="0"/>
            <a:r>
              <a:rPr lang="it-IT" sz="1700" dirty="0" smtClean="0"/>
              <a:t>Posa veneziana e modifica ufficio ingresso segreteria € 5.572,96 (reimputati al 2018 in relazione all’esigibilità della spesa)</a:t>
            </a:r>
          </a:p>
          <a:p>
            <a:pPr lvl="0"/>
            <a:r>
              <a:rPr lang="it-IT" sz="1700" dirty="0" smtClean="0"/>
              <a:t>Lavori elettrici € 8.344,80 (reimputati al 2018 in relazione all’esigibilità della spesa)</a:t>
            </a:r>
          </a:p>
          <a:p>
            <a:pPr lvl="0"/>
            <a:r>
              <a:rPr lang="it-IT" sz="1700" dirty="0" smtClean="0"/>
              <a:t>Arredi scuole € 1.875,14 (reimputati al 2018 in relazione all’esigibilità della spesa)</a:t>
            </a:r>
          </a:p>
          <a:p>
            <a:pPr lvl="0"/>
            <a:endParaRPr lang="it-IT" dirty="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32</a:t>
            </a:fld>
            <a:endParaRPr lang="it-IT"/>
          </a:p>
        </p:txBody>
      </p:sp>
    </p:spTree>
    <p:extLst>
      <p:ext uri="{BB962C8B-B14F-4D97-AF65-F5344CB8AC3E}">
        <p14:creationId xmlns:p14="http://schemas.microsoft.com/office/powerpoint/2010/main" val="23944180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ARREDO URBANO VERDE</a:t>
            </a:r>
            <a:endParaRPr lang="it-IT" dirty="0"/>
          </a:p>
        </p:txBody>
      </p:sp>
      <p:sp>
        <p:nvSpPr>
          <p:cNvPr id="3" name="Segnaposto contenuto 2"/>
          <p:cNvSpPr>
            <a:spLocks noGrp="1"/>
          </p:cNvSpPr>
          <p:nvPr>
            <p:ph idx="1"/>
          </p:nvPr>
        </p:nvSpPr>
        <p:spPr>
          <a:xfrm>
            <a:off x="467544" y="2489200"/>
            <a:ext cx="8208912" cy="4180160"/>
          </a:xfrm>
        </p:spPr>
        <p:txBody>
          <a:bodyPr>
            <a:normAutofit/>
          </a:bodyPr>
          <a:lstStyle/>
          <a:p>
            <a:pPr marL="68580" indent="0">
              <a:buNone/>
            </a:pPr>
            <a:endParaRPr lang="it-IT" dirty="0"/>
          </a:p>
          <a:p>
            <a:pPr marL="360363" lvl="0" indent="-360363"/>
            <a:r>
              <a:rPr lang="it-IT" sz="2000" dirty="0" smtClean="0"/>
              <a:t> Realizzazione oasi pista ciclabile Via Cavallotti € 2.762,48 (rientranti nel bilancio partecipato)</a:t>
            </a:r>
          </a:p>
          <a:p>
            <a:pPr lvl="0"/>
            <a:r>
              <a:rPr lang="it-IT" sz="2000" dirty="0" smtClean="0"/>
              <a:t>Riorganizzazione cestini € 1.806,21 (rientranti nel bilancio partecipato)</a:t>
            </a:r>
          </a:p>
          <a:p>
            <a:pPr lvl="0"/>
            <a:r>
              <a:rPr lang="it-IT" sz="2000" dirty="0" smtClean="0"/>
              <a:t>Fornitura e posa in opera rete campetto Via Dei Liguri € 6.845,11</a:t>
            </a:r>
          </a:p>
          <a:p>
            <a:pPr lvl="0"/>
            <a:r>
              <a:rPr lang="it-IT" sz="2000" dirty="0" smtClean="0"/>
              <a:t>Rifacimento recinzione parco Puffi Via Dei Liguri € 8.989,31</a:t>
            </a:r>
          </a:p>
          <a:p>
            <a:pPr lvl="0"/>
            <a:r>
              <a:rPr lang="it-IT" sz="2000" dirty="0" smtClean="0"/>
              <a:t>Posa contatori acqua presso parchi gioco Via Pertini e Via Curiel € 550,00</a:t>
            </a:r>
          </a:p>
          <a:p>
            <a:pPr marL="0" lvl="0" indent="0">
              <a:buNone/>
            </a:pPr>
            <a:endParaRPr lang="it-IT" sz="2000" dirty="0" smtClean="0"/>
          </a:p>
        </p:txBody>
      </p:sp>
      <p:sp>
        <p:nvSpPr>
          <p:cNvPr id="4" name="Segnaposto numero diapositiva 3"/>
          <p:cNvSpPr>
            <a:spLocks noGrp="1"/>
          </p:cNvSpPr>
          <p:nvPr>
            <p:ph type="sldNum" sz="quarter" idx="12"/>
          </p:nvPr>
        </p:nvSpPr>
        <p:spPr/>
        <p:txBody>
          <a:bodyPr/>
          <a:lstStyle/>
          <a:p>
            <a:fld id="{570DFFC5-857F-436F-A686-9499916DBADA}" type="slidenum">
              <a:rPr lang="it-IT" smtClean="0"/>
              <a:t>33</a:t>
            </a:fld>
            <a:endParaRPr lang="it-IT"/>
          </a:p>
        </p:txBody>
      </p:sp>
    </p:spTree>
    <p:extLst>
      <p:ext uri="{BB962C8B-B14F-4D97-AF65-F5344CB8AC3E}">
        <p14:creationId xmlns:p14="http://schemas.microsoft.com/office/powerpoint/2010/main" val="38932626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IMPIANTI SPORTIVI</a:t>
            </a:r>
            <a:endParaRPr lang="it-IT" dirty="0"/>
          </a:p>
        </p:txBody>
      </p:sp>
      <p:sp>
        <p:nvSpPr>
          <p:cNvPr id="3" name="Segnaposto contenuto 2"/>
          <p:cNvSpPr>
            <a:spLocks noGrp="1"/>
          </p:cNvSpPr>
          <p:nvPr>
            <p:ph idx="1"/>
          </p:nvPr>
        </p:nvSpPr>
        <p:spPr>
          <a:xfrm>
            <a:off x="539552" y="2489200"/>
            <a:ext cx="8064896" cy="3964136"/>
          </a:xfrm>
        </p:spPr>
        <p:txBody>
          <a:bodyPr>
            <a:normAutofit/>
          </a:bodyPr>
          <a:lstStyle/>
          <a:p>
            <a:pPr marL="68580" indent="0">
              <a:buNone/>
            </a:pPr>
            <a:endParaRPr lang="it-IT" dirty="0"/>
          </a:p>
          <a:p>
            <a:pPr lvl="0"/>
            <a:r>
              <a:rPr lang="it-IT" sz="2000" dirty="0" smtClean="0"/>
              <a:t>Rifacimento impianto di illuminazione palazzetto dello sport Mezzana Corti € 8.784,00</a:t>
            </a:r>
          </a:p>
          <a:p>
            <a:pPr lvl="0"/>
            <a:r>
              <a:rPr lang="it-IT" sz="2000" dirty="0" smtClean="0"/>
              <a:t>Copertura palazzetto dello sport Mezzana Corti € 6.954,00 (reimputati al 2018 in relazione all’esigibilità della spesa)</a:t>
            </a:r>
          </a:p>
          <a:p>
            <a:pPr lvl="0"/>
            <a:r>
              <a:rPr lang="it-IT" sz="2000" dirty="0" smtClean="0"/>
              <a:t>Impianti di streetball €22.742,17 (reimputati al 2018 in relazione all’esigibilità della spesa)</a:t>
            </a:r>
          </a:p>
          <a:p>
            <a:pPr marL="68580" lvl="0" indent="0">
              <a:buNone/>
            </a:pPr>
            <a:endParaRPr lang="it-IT" dirty="0" smtClean="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34</a:t>
            </a:fld>
            <a:endParaRPr lang="it-IT"/>
          </a:p>
        </p:txBody>
      </p:sp>
    </p:spTree>
    <p:extLst>
      <p:ext uri="{BB962C8B-B14F-4D97-AF65-F5344CB8AC3E}">
        <p14:creationId xmlns:p14="http://schemas.microsoft.com/office/powerpoint/2010/main" val="26283325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STRADE</a:t>
            </a:r>
            <a:endParaRPr lang="it-IT" dirty="0"/>
          </a:p>
        </p:txBody>
      </p:sp>
      <p:sp>
        <p:nvSpPr>
          <p:cNvPr id="3" name="Segnaposto contenuto 2"/>
          <p:cNvSpPr>
            <a:spLocks noGrp="1"/>
          </p:cNvSpPr>
          <p:nvPr>
            <p:ph idx="1"/>
          </p:nvPr>
        </p:nvSpPr>
        <p:spPr>
          <a:xfrm>
            <a:off x="539552" y="2013912"/>
            <a:ext cx="8064896" cy="4655448"/>
          </a:xfrm>
        </p:spPr>
        <p:txBody>
          <a:bodyPr>
            <a:normAutofit lnSpcReduction="10000"/>
          </a:bodyPr>
          <a:lstStyle/>
          <a:p>
            <a:pPr marL="68580" indent="0">
              <a:buNone/>
            </a:pPr>
            <a:endParaRPr lang="it-IT" dirty="0"/>
          </a:p>
          <a:p>
            <a:pPr lvl="0"/>
            <a:r>
              <a:rPr lang="it-IT" sz="2000" dirty="0"/>
              <a:t>Pista ciclabile € </a:t>
            </a:r>
            <a:r>
              <a:rPr lang="it-IT" sz="2000" dirty="0" smtClean="0"/>
              <a:t>198.132,45 (interamente imputato al 2018)</a:t>
            </a:r>
          </a:p>
          <a:p>
            <a:pPr lvl="0"/>
            <a:r>
              <a:rPr lang="it-IT" sz="2000" dirty="0" smtClean="0"/>
              <a:t>Lavori di riparazione caditoie e allacciamenti alla fognatura in Via Olevano, Via G. Rossa e Via Verdi e di asfaltatura in Via Moro € 2.491,59</a:t>
            </a:r>
          </a:p>
          <a:p>
            <a:pPr lvl="0"/>
            <a:r>
              <a:rPr lang="it-IT" sz="2000" dirty="0" smtClean="0"/>
              <a:t>Incarico per il rilievo plani-altimetrico dello stato di fatto dei luoghi di parte della Via Fermi e delle aree adiacenti ad essa per realizzazione nuova pista ciclopedonale € 1.811,33</a:t>
            </a:r>
          </a:p>
          <a:p>
            <a:pPr lvl="0"/>
            <a:r>
              <a:rPr lang="it-IT" sz="2000" dirty="0" smtClean="0"/>
              <a:t>Riscatto impianti illuminazione pubblica nel Comune di Cava Manara € 30.321,74</a:t>
            </a:r>
          </a:p>
          <a:p>
            <a:pPr lvl="0"/>
            <a:r>
              <a:rPr lang="it-IT" sz="2000" dirty="0" smtClean="0"/>
              <a:t>Manutenzione strade e realizzazione attraversamento pedonale (rientrante nel bilancio partecipato) per complessive € 52.167,76 (imputato al 2018 per € 50.947,76)</a:t>
            </a:r>
          </a:p>
          <a:p>
            <a:pPr marL="68580" lvl="0" indent="0">
              <a:buNone/>
            </a:pPr>
            <a:endParaRPr lang="it-IT" dirty="0"/>
          </a:p>
          <a:p>
            <a:pPr marL="68580" lvl="0" indent="0">
              <a:buNone/>
            </a:pPr>
            <a:endParaRPr lang="it-IT" dirty="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35</a:t>
            </a:fld>
            <a:endParaRPr lang="it-IT"/>
          </a:p>
        </p:txBody>
      </p:sp>
    </p:spTree>
    <p:extLst>
      <p:ext uri="{BB962C8B-B14F-4D97-AF65-F5344CB8AC3E}">
        <p14:creationId xmlns:p14="http://schemas.microsoft.com/office/powerpoint/2010/main" val="30177473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NIDO</a:t>
            </a:r>
            <a:endParaRPr lang="it-IT" dirty="0"/>
          </a:p>
        </p:txBody>
      </p:sp>
      <p:sp>
        <p:nvSpPr>
          <p:cNvPr id="3" name="Segnaposto contenuto 2"/>
          <p:cNvSpPr>
            <a:spLocks noGrp="1"/>
          </p:cNvSpPr>
          <p:nvPr>
            <p:ph idx="1"/>
          </p:nvPr>
        </p:nvSpPr>
        <p:spPr>
          <a:xfrm>
            <a:off x="467544" y="2489200"/>
            <a:ext cx="8136904" cy="4180160"/>
          </a:xfrm>
        </p:spPr>
        <p:txBody>
          <a:bodyPr>
            <a:normAutofit/>
          </a:bodyPr>
          <a:lstStyle/>
          <a:p>
            <a:pPr marL="68580" indent="0">
              <a:buNone/>
            </a:pPr>
            <a:endParaRPr lang="it-IT" dirty="0"/>
          </a:p>
          <a:p>
            <a:pPr lvl="0"/>
            <a:r>
              <a:rPr lang="it-IT" sz="2000" dirty="0" smtClean="0"/>
              <a:t>Lavori di adeguamento prevenzione incendi presso l’asilo nido comunale € 42.065,05</a:t>
            </a:r>
          </a:p>
          <a:p>
            <a:pPr lvl="0"/>
            <a:r>
              <a:rPr lang="it-IT" sz="2000" dirty="0" smtClean="0"/>
              <a:t>Lavori di bonifica, mediante rimozione, della pavimentazione in </a:t>
            </a:r>
            <a:r>
              <a:rPr lang="it-IT" sz="2000" dirty="0" err="1" smtClean="0"/>
              <a:t>vinil</a:t>
            </a:r>
            <a:r>
              <a:rPr lang="it-IT" sz="2000" dirty="0" smtClean="0"/>
              <a:t> amianto presso l’asilo nido comunale € 30.409,38</a:t>
            </a:r>
          </a:p>
          <a:p>
            <a:pPr lvl="0"/>
            <a:r>
              <a:rPr lang="it-IT" sz="2000" dirty="0" smtClean="0"/>
              <a:t>Lavori di pitturazione interna dell’asilo nido comunale € 11.119,08</a:t>
            </a:r>
          </a:p>
          <a:p>
            <a:pPr lvl="0"/>
            <a:r>
              <a:rPr lang="it-IT" sz="2000" dirty="0" smtClean="0"/>
              <a:t>Lavori di impermeabilizzazione copertura asilo nido € 30.859,90 (reimputati interamente al 2018)</a:t>
            </a:r>
            <a:endParaRPr lang="it-IT" sz="2000" dirty="0"/>
          </a:p>
          <a:p>
            <a:pPr marL="6858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36</a:t>
            </a:fld>
            <a:endParaRPr lang="it-IT"/>
          </a:p>
        </p:txBody>
      </p:sp>
    </p:spTree>
    <p:extLst>
      <p:ext uri="{BB962C8B-B14F-4D97-AF65-F5344CB8AC3E}">
        <p14:creationId xmlns:p14="http://schemas.microsoft.com/office/powerpoint/2010/main" val="26406713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249208"/>
          </a:xfrm>
        </p:spPr>
        <p:txBody>
          <a:bodyPr>
            <a:noAutofit/>
          </a:bodyPr>
          <a:lstStyle/>
          <a:p>
            <a:r>
              <a:rPr lang="it-IT" b="1" dirty="0"/>
              <a:t>8</a:t>
            </a:r>
            <a:r>
              <a:rPr lang="it-IT" b="1" dirty="0" smtClean="0"/>
              <a:t>. INVESTIMENTI – ATTREZZATURE</a:t>
            </a:r>
            <a:endParaRPr lang="it-IT" dirty="0"/>
          </a:p>
        </p:txBody>
      </p:sp>
      <p:sp>
        <p:nvSpPr>
          <p:cNvPr id="3" name="Segnaposto contenuto 2"/>
          <p:cNvSpPr>
            <a:spLocks noGrp="1"/>
          </p:cNvSpPr>
          <p:nvPr>
            <p:ph idx="1"/>
          </p:nvPr>
        </p:nvSpPr>
        <p:spPr>
          <a:xfrm>
            <a:off x="539552" y="2489200"/>
            <a:ext cx="8064896" cy="3530600"/>
          </a:xfrm>
        </p:spPr>
        <p:txBody>
          <a:bodyPr>
            <a:normAutofit/>
          </a:bodyPr>
          <a:lstStyle/>
          <a:p>
            <a:pPr marL="68580" indent="0">
              <a:buNone/>
            </a:pPr>
            <a:endParaRPr lang="it-IT" dirty="0"/>
          </a:p>
          <a:p>
            <a:pPr lvl="0"/>
            <a:r>
              <a:rPr lang="it-IT" sz="2000" dirty="0" smtClean="0"/>
              <a:t>1 defibrillatore per uso esterno € 1.273,68</a:t>
            </a:r>
            <a:r>
              <a:rPr lang="it-IT" sz="2000" dirty="0"/>
              <a:t> </a:t>
            </a:r>
          </a:p>
          <a:p>
            <a:pPr lvl="0"/>
            <a:r>
              <a:rPr lang="it-IT" sz="2000" dirty="0" smtClean="0"/>
              <a:t>Motopompa per protezione civile € 3.599,10</a:t>
            </a:r>
          </a:p>
          <a:p>
            <a:pPr lvl="0"/>
            <a:endParaRPr lang="it-IT" dirty="0" smtClean="0"/>
          </a:p>
        </p:txBody>
      </p:sp>
      <p:sp>
        <p:nvSpPr>
          <p:cNvPr id="4" name="Segnaposto numero diapositiva 3"/>
          <p:cNvSpPr>
            <a:spLocks noGrp="1"/>
          </p:cNvSpPr>
          <p:nvPr>
            <p:ph type="sldNum" sz="quarter" idx="12"/>
          </p:nvPr>
        </p:nvSpPr>
        <p:spPr/>
        <p:txBody>
          <a:bodyPr/>
          <a:lstStyle/>
          <a:p>
            <a:fld id="{570DFFC5-857F-436F-A686-9499916DBADA}" type="slidenum">
              <a:rPr lang="it-IT" smtClean="0"/>
              <a:t>37</a:t>
            </a:fld>
            <a:endParaRPr lang="it-IT"/>
          </a:p>
        </p:txBody>
      </p:sp>
    </p:spTree>
    <p:extLst>
      <p:ext uri="{BB962C8B-B14F-4D97-AF65-F5344CB8AC3E}">
        <p14:creationId xmlns:p14="http://schemas.microsoft.com/office/powerpoint/2010/main" val="17857760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b="1" dirty="0"/>
              <a:t>8. INVESTIMENTI – PROTEZIONE CIVILE</a:t>
            </a:r>
          </a:p>
        </p:txBody>
      </p:sp>
      <p:sp>
        <p:nvSpPr>
          <p:cNvPr id="3" name="Segnaposto contenuto 2"/>
          <p:cNvSpPr>
            <a:spLocks noGrp="1"/>
          </p:cNvSpPr>
          <p:nvPr>
            <p:ph idx="1"/>
          </p:nvPr>
        </p:nvSpPr>
        <p:spPr>
          <a:xfrm>
            <a:off x="395536" y="2489200"/>
            <a:ext cx="8280920" cy="3530600"/>
          </a:xfrm>
        </p:spPr>
        <p:txBody>
          <a:bodyPr>
            <a:normAutofit/>
          </a:bodyPr>
          <a:lstStyle/>
          <a:p>
            <a:r>
              <a:rPr lang="it-IT" sz="2000" dirty="0" smtClean="0"/>
              <a:t>Lavori di pavimentazione cortile della sede della protezione civile     € 5.869,91</a:t>
            </a:r>
          </a:p>
          <a:p>
            <a:pPr marL="68580" indent="0">
              <a:buNone/>
            </a:pP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38</a:t>
            </a:fld>
            <a:endParaRPr lang="it-IT"/>
          </a:p>
        </p:txBody>
      </p:sp>
    </p:spTree>
    <p:extLst>
      <p:ext uri="{BB962C8B-B14F-4D97-AF65-F5344CB8AC3E}">
        <p14:creationId xmlns:p14="http://schemas.microsoft.com/office/powerpoint/2010/main" val="2314649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9. BILANCIO PARTECIPATO</a:t>
            </a:r>
          </a:p>
        </p:txBody>
      </p:sp>
      <p:sp>
        <p:nvSpPr>
          <p:cNvPr id="3" name="Segnaposto contenuto 2"/>
          <p:cNvSpPr>
            <a:spLocks noGrp="1"/>
          </p:cNvSpPr>
          <p:nvPr>
            <p:ph idx="1"/>
          </p:nvPr>
        </p:nvSpPr>
        <p:spPr>
          <a:xfrm>
            <a:off x="467544" y="2489200"/>
            <a:ext cx="8208912" cy="3530600"/>
          </a:xfrm>
        </p:spPr>
        <p:txBody>
          <a:bodyPr>
            <a:normAutofit/>
          </a:bodyPr>
          <a:lstStyle/>
          <a:p>
            <a:pPr marL="0" indent="0" algn="just">
              <a:buNone/>
            </a:pPr>
            <a:r>
              <a:rPr lang="it-IT" sz="2000" dirty="0" smtClean="0"/>
              <a:t>Nel corso del 2017 è stato attivato il bilancio partecipato che ha visto il coinvolgimento dei cittadini nella gestione delle risorse pubbliche</a:t>
            </a:r>
            <a:r>
              <a:rPr lang="it-IT" sz="2000" dirty="0"/>
              <a:t>.</a:t>
            </a:r>
          </a:p>
        </p:txBody>
      </p:sp>
      <p:sp>
        <p:nvSpPr>
          <p:cNvPr id="4" name="Segnaposto numero diapositiva 3"/>
          <p:cNvSpPr>
            <a:spLocks noGrp="1"/>
          </p:cNvSpPr>
          <p:nvPr>
            <p:ph type="sldNum" sz="quarter" idx="12"/>
          </p:nvPr>
        </p:nvSpPr>
        <p:spPr/>
        <p:txBody>
          <a:bodyPr/>
          <a:lstStyle/>
          <a:p>
            <a:fld id="{570DFFC5-857F-436F-A686-9499916DBADA}" type="slidenum">
              <a:rPr lang="it-IT" smtClean="0"/>
              <a:t>39</a:t>
            </a:fld>
            <a:endParaRPr lang="it-IT"/>
          </a:p>
        </p:txBody>
      </p:sp>
    </p:spTree>
    <p:extLst>
      <p:ext uri="{BB962C8B-B14F-4D97-AF65-F5344CB8AC3E}">
        <p14:creationId xmlns:p14="http://schemas.microsoft.com/office/powerpoint/2010/main" val="3937265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548680"/>
            <a:ext cx="7024744" cy="745152"/>
          </a:xfrm>
        </p:spPr>
        <p:txBody>
          <a:bodyPr>
            <a:noAutofit/>
          </a:bodyPr>
          <a:lstStyle/>
          <a:p>
            <a:r>
              <a:rPr lang="it-IT" b="1" dirty="0" smtClean="0"/>
              <a:t>    3. DATI FINANZIARI 2017</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137815802"/>
              </p:ext>
            </p:extLst>
          </p:nvPr>
        </p:nvGraphicFramePr>
        <p:xfrm>
          <a:off x="755576" y="1484777"/>
          <a:ext cx="7632848" cy="5184587"/>
        </p:xfrm>
        <a:graphic>
          <a:graphicData uri="http://schemas.openxmlformats.org/drawingml/2006/table">
            <a:tbl>
              <a:tblPr>
                <a:tableStyleId>{5C22544A-7EE6-4342-B048-85BDC9FD1C3A}</a:tableStyleId>
              </a:tblPr>
              <a:tblGrid>
                <a:gridCol w="5088566">
                  <a:extLst>
                    <a:ext uri="{9D8B030D-6E8A-4147-A177-3AD203B41FA5}">
                      <a16:colId xmlns:a16="http://schemas.microsoft.com/office/drawing/2014/main" val="2603914872"/>
                    </a:ext>
                  </a:extLst>
                </a:gridCol>
                <a:gridCol w="2544282">
                  <a:extLst>
                    <a:ext uri="{9D8B030D-6E8A-4147-A177-3AD203B41FA5}">
                      <a16:colId xmlns:a16="http://schemas.microsoft.com/office/drawing/2014/main" val="614771181"/>
                    </a:ext>
                  </a:extLst>
                </a:gridCol>
              </a:tblGrid>
              <a:tr h="186596">
                <a:tc>
                  <a:txBody>
                    <a:bodyPr/>
                    <a:lstStyle/>
                    <a:p>
                      <a:pPr algn="ctr">
                        <a:lnSpc>
                          <a:spcPct val="107000"/>
                        </a:lnSpc>
                        <a:spcAft>
                          <a:spcPts val="0"/>
                        </a:spcAft>
                      </a:pPr>
                      <a:r>
                        <a:rPr lang="it-IT" sz="1200" dirty="0">
                          <a:effectLst/>
                        </a:rPr>
                        <a:t>SPESE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ctr">
                        <a:lnSpc>
                          <a:spcPct val="107000"/>
                        </a:lnSpc>
                        <a:spcAft>
                          <a:spcPts val="0"/>
                        </a:spcAft>
                      </a:pPr>
                      <a:r>
                        <a:rPr lang="it-IT" sz="1200" dirty="0">
                          <a:effectLst/>
                        </a:rPr>
                        <a:t>IMPEGNI</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033855852"/>
                  </a:ext>
                </a:extLst>
              </a:tr>
              <a:tr h="186926">
                <a:tc>
                  <a:txBody>
                    <a:bodyPr/>
                    <a:lstStyle/>
                    <a:p>
                      <a:pPr>
                        <a:lnSpc>
                          <a:spcPct val="107000"/>
                        </a:lnSpc>
                        <a:spcAft>
                          <a:spcPts val="0"/>
                        </a:spcAft>
                      </a:pPr>
                      <a:r>
                        <a:rPr lang="it-IT" sz="900">
                          <a:effectLst/>
                        </a:rPr>
                        <a:t> </a:t>
                      </a:r>
                      <a:endParaRPr lang="it-IT" sz="100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nSpc>
                          <a:spcPct val="107000"/>
                        </a:lnSpc>
                        <a:spcAft>
                          <a:spcPts val="0"/>
                        </a:spcAft>
                      </a:pPr>
                      <a:r>
                        <a:rPr lang="it-IT" sz="900">
                          <a:effectLst/>
                        </a:rPr>
                        <a:t> </a:t>
                      </a:r>
                      <a:endParaRPr lang="it-IT" sz="100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08429348"/>
                  </a:ext>
                </a:extLst>
              </a:tr>
              <a:tr h="186926">
                <a:tc>
                  <a:txBody>
                    <a:bodyPr/>
                    <a:lstStyle/>
                    <a:p>
                      <a:pPr>
                        <a:lnSpc>
                          <a:spcPct val="107000"/>
                        </a:lnSpc>
                        <a:spcAft>
                          <a:spcPts val="0"/>
                        </a:spcAft>
                      </a:pPr>
                      <a:r>
                        <a:rPr lang="it-IT" sz="1200" dirty="0">
                          <a:effectLst/>
                        </a:rPr>
                        <a:t>Disavanzo di amministrazione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649127910"/>
                  </a:ext>
                </a:extLst>
              </a:tr>
              <a:tr h="18659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051254960"/>
                  </a:ext>
                </a:extLst>
              </a:tr>
              <a:tr h="186926">
                <a:tc>
                  <a:txBody>
                    <a:bodyPr/>
                    <a:lstStyle/>
                    <a:p>
                      <a:pPr>
                        <a:lnSpc>
                          <a:spcPct val="107000"/>
                        </a:lnSpc>
                        <a:spcAft>
                          <a:spcPts val="0"/>
                        </a:spcAft>
                      </a:pPr>
                      <a:r>
                        <a:rPr lang="it-IT" sz="1200" dirty="0">
                          <a:effectLst/>
                        </a:rPr>
                        <a:t>Titolo 1 - Spese correnti</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3.440.206,29</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664513805"/>
                  </a:ext>
                </a:extLst>
              </a:tr>
              <a:tr h="18659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858278507"/>
                  </a:ext>
                </a:extLst>
              </a:tr>
              <a:tr h="362177">
                <a:tc>
                  <a:txBody>
                    <a:bodyPr/>
                    <a:lstStyle/>
                    <a:p>
                      <a:pPr>
                        <a:lnSpc>
                          <a:spcPct val="107000"/>
                        </a:lnSpc>
                        <a:spcAft>
                          <a:spcPts val="0"/>
                        </a:spcAft>
                      </a:pPr>
                      <a:r>
                        <a:rPr lang="it-IT" sz="1200" dirty="0">
                          <a:effectLst/>
                        </a:rPr>
                        <a:t>Fondo pluriennale vincolato in parte corrente (2)</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45.602,90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2982487867"/>
                  </a:ext>
                </a:extLst>
              </a:tr>
              <a:tr h="186596">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625093321"/>
                  </a:ext>
                </a:extLst>
              </a:tr>
              <a:tr h="186926">
                <a:tc>
                  <a:txBody>
                    <a:bodyPr/>
                    <a:lstStyle/>
                    <a:p>
                      <a:pPr>
                        <a:lnSpc>
                          <a:spcPct val="107000"/>
                        </a:lnSpc>
                        <a:spcAft>
                          <a:spcPts val="0"/>
                        </a:spcAft>
                      </a:pPr>
                      <a:r>
                        <a:rPr lang="it-IT" sz="1200" dirty="0">
                          <a:effectLst/>
                        </a:rPr>
                        <a:t>Titolo 2 - Spese in conto capitale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559.486,00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266366884"/>
                  </a:ext>
                </a:extLst>
              </a:tr>
              <a:tr h="18692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357543203"/>
                  </a:ext>
                </a:extLst>
              </a:tr>
              <a:tr h="362177">
                <a:tc>
                  <a:txBody>
                    <a:bodyPr/>
                    <a:lstStyle/>
                    <a:p>
                      <a:pPr>
                        <a:lnSpc>
                          <a:spcPct val="107000"/>
                        </a:lnSpc>
                        <a:spcAft>
                          <a:spcPts val="0"/>
                        </a:spcAft>
                      </a:pPr>
                      <a:r>
                        <a:rPr lang="it-IT" sz="1200" dirty="0">
                          <a:effectLst/>
                        </a:rPr>
                        <a:t>Fondo pluriennale vincolato in c/capitale (2)</a:t>
                      </a:r>
                      <a:endParaRPr lang="it-IT" sz="1200" dirty="0">
                        <a:effectLst/>
                        <a:latin typeface="Times New Roman" panose="02020603050405020304" pitchFamily="18" charset="0"/>
                        <a:ea typeface="Times New Roman" panose="02020603050405020304" pitchFamily="18" charset="0"/>
                      </a:endParaRPr>
                    </a:p>
                  </a:txBody>
                  <a:tcPr marL="15505" marR="15505" marT="0" marB="0"/>
                </a:tc>
                <a:tc>
                  <a:txBody>
                    <a:bodyPr/>
                    <a:lstStyle/>
                    <a:p>
                      <a:pPr algn="r">
                        <a:lnSpc>
                          <a:spcPct val="107000"/>
                        </a:lnSpc>
                        <a:spcAft>
                          <a:spcPts val="0"/>
                        </a:spcAft>
                      </a:pPr>
                      <a:r>
                        <a:rPr lang="it-IT" sz="1200" dirty="0">
                          <a:effectLst/>
                        </a:rPr>
                        <a:t>530.439,05</a:t>
                      </a:r>
                      <a:endParaRPr lang="it-IT" sz="1200" dirty="0">
                        <a:effectLst/>
                        <a:latin typeface="Times New Roman" panose="02020603050405020304" pitchFamily="18" charset="0"/>
                        <a:ea typeface="Times New Roman" panose="02020603050405020304" pitchFamily="18" charset="0"/>
                      </a:endParaRPr>
                    </a:p>
                  </a:txBody>
                  <a:tcPr marL="15505" marR="15505" marT="0" marB="0"/>
                </a:tc>
                <a:extLst>
                  <a:ext uri="{0D108BD9-81ED-4DB2-BD59-A6C34878D82A}">
                    <a16:rowId xmlns:a16="http://schemas.microsoft.com/office/drawing/2014/main" val="3487637640"/>
                  </a:ext>
                </a:extLst>
              </a:tr>
              <a:tr h="18659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972129728"/>
                  </a:ext>
                </a:extLst>
              </a:tr>
              <a:tr h="362177">
                <a:tc>
                  <a:txBody>
                    <a:bodyPr/>
                    <a:lstStyle/>
                    <a:p>
                      <a:pPr>
                        <a:lnSpc>
                          <a:spcPct val="107000"/>
                        </a:lnSpc>
                        <a:spcAft>
                          <a:spcPts val="0"/>
                        </a:spcAft>
                      </a:pPr>
                      <a:r>
                        <a:rPr lang="it-IT" sz="1200" dirty="0">
                          <a:effectLst/>
                        </a:rPr>
                        <a:t>Titolo 3 - Spese per incremento di attività finanziarie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4098327323"/>
                  </a:ext>
                </a:extLst>
              </a:tr>
              <a:tr h="186926">
                <a:tc>
                  <a:txBody>
                    <a:bodyPr/>
                    <a:lstStyle/>
                    <a:p>
                      <a:pPr algn="r">
                        <a:lnSpc>
                          <a:spcPct val="107000"/>
                        </a:lnSpc>
                        <a:spcAft>
                          <a:spcPts val="0"/>
                        </a:spcAft>
                      </a:pPr>
                      <a:r>
                        <a:rPr lang="it-IT" sz="1200" dirty="0">
                          <a:effectLst/>
                        </a:rPr>
                        <a:t>Totale spese  finali.............................</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4.575.734,24</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331242232"/>
                  </a:ext>
                </a:extLst>
              </a:tr>
              <a:tr h="186926">
                <a:tc>
                  <a:txBody>
                    <a:bodyPr/>
                    <a:lstStyle/>
                    <a:p>
                      <a:pPr>
                        <a:lnSpc>
                          <a:spcPct val="107000"/>
                        </a:lnSpc>
                        <a:spcAft>
                          <a:spcPts val="0"/>
                        </a:spcAft>
                      </a:pPr>
                      <a:r>
                        <a:rPr lang="it-IT" sz="1200" dirty="0">
                          <a:effectLst/>
                        </a:rPr>
                        <a:t>Titolo 4 - Rimborso di prestiti</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146.046,22</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1528504"/>
                  </a:ext>
                </a:extLst>
              </a:tr>
              <a:tr h="373191">
                <a:tc>
                  <a:txBody>
                    <a:bodyPr/>
                    <a:lstStyle/>
                    <a:p>
                      <a:pPr>
                        <a:lnSpc>
                          <a:spcPct val="107000"/>
                        </a:lnSpc>
                        <a:spcAft>
                          <a:spcPts val="0"/>
                        </a:spcAft>
                      </a:pPr>
                      <a:r>
                        <a:rPr lang="it-IT" sz="1200" dirty="0">
                          <a:effectLst/>
                        </a:rPr>
                        <a:t>Titolo 5 - Chiusura Anticipazioni da istituto tesoriere/cassiere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568883640"/>
                  </a:ext>
                </a:extLst>
              </a:tr>
              <a:tr h="362177">
                <a:tc>
                  <a:txBody>
                    <a:bodyPr/>
                    <a:lstStyle/>
                    <a:p>
                      <a:pPr>
                        <a:lnSpc>
                          <a:spcPct val="107000"/>
                        </a:lnSpc>
                        <a:spcAft>
                          <a:spcPts val="0"/>
                        </a:spcAft>
                      </a:pPr>
                      <a:r>
                        <a:rPr lang="it-IT" sz="1200" dirty="0">
                          <a:effectLst/>
                        </a:rPr>
                        <a:t>Titolo 7 - Spese per conto terzi e partite di giro</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560.163,70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110431064"/>
                  </a:ext>
                </a:extLst>
              </a:tr>
              <a:tr h="186926">
                <a:tc>
                  <a:txBody>
                    <a:bodyPr/>
                    <a:lstStyle/>
                    <a:p>
                      <a:pPr algn="r">
                        <a:lnSpc>
                          <a:spcPct val="107000"/>
                        </a:lnSpc>
                        <a:spcAft>
                          <a:spcPts val="0"/>
                        </a:spcAft>
                      </a:pPr>
                      <a:r>
                        <a:rPr lang="it-IT" sz="1200" dirty="0">
                          <a:effectLst/>
                        </a:rPr>
                        <a:t>Totale spese dell'esercizio</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5.281.944,16</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542688843"/>
                  </a:ext>
                </a:extLst>
              </a:tr>
              <a:tr h="18659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2248241856"/>
                  </a:ext>
                </a:extLst>
              </a:tr>
              <a:tr h="186926">
                <a:tc>
                  <a:txBody>
                    <a:bodyPr/>
                    <a:lstStyle/>
                    <a:p>
                      <a:pPr algn="r">
                        <a:lnSpc>
                          <a:spcPct val="107000"/>
                        </a:lnSpc>
                        <a:spcAft>
                          <a:spcPts val="0"/>
                        </a:spcAft>
                      </a:pPr>
                      <a:r>
                        <a:rPr lang="it-IT" sz="1200" dirty="0">
                          <a:effectLst/>
                        </a:rPr>
                        <a:t>TOTALE COMPLESSIVO SPESE</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       5.463.970,82</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683959566"/>
                  </a:ext>
                </a:extLst>
              </a:tr>
              <a:tr h="18692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304846407"/>
                  </a:ext>
                </a:extLst>
              </a:tr>
              <a:tr h="186926">
                <a:tc>
                  <a:txBody>
                    <a:bodyPr/>
                    <a:lstStyle/>
                    <a:p>
                      <a:pPr algn="ctr">
                        <a:lnSpc>
                          <a:spcPct val="107000"/>
                        </a:lnSpc>
                        <a:spcAft>
                          <a:spcPts val="0"/>
                        </a:spcAft>
                      </a:pPr>
                      <a:r>
                        <a:rPr lang="it-IT" sz="1200" dirty="0">
                          <a:effectLst/>
                        </a:rPr>
                        <a:t>AVANZO DI COMPETENZA/FONDO DI CASSA</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469.325,04</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3679297799"/>
                  </a:ext>
                </a:extLst>
              </a:tr>
              <a:tr h="186926">
                <a:tc>
                  <a:txBody>
                    <a:bodyPr/>
                    <a:lstStyle/>
                    <a:p>
                      <a:pPr algn="r">
                        <a:lnSpc>
                          <a:spcPct val="107000"/>
                        </a:lnSpc>
                        <a:spcAft>
                          <a:spcPts val="0"/>
                        </a:spcAft>
                      </a:pPr>
                      <a:r>
                        <a:rPr lang="it-IT" sz="1200" dirty="0">
                          <a:effectLst/>
                        </a:rPr>
                        <a:t>TOTALE A PAREGGIO</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tc>
                  <a:txBody>
                    <a:bodyPr/>
                    <a:lstStyle/>
                    <a:p>
                      <a:pPr algn="r">
                        <a:lnSpc>
                          <a:spcPct val="107000"/>
                        </a:lnSpc>
                        <a:spcAft>
                          <a:spcPts val="0"/>
                        </a:spcAft>
                      </a:pPr>
                      <a:r>
                        <a:rPr lang="it-IT" sz="1200" dirty="0">
                          <a:effectLst/>
                        </a:rPr>
                        <a:t>5.751.269,20</a:t>
                      </a:r>
                      <a:endParaRPr lang="it-IT" sz="1200" dirty="0">
                        <a:effectLst/>
                        <a:latin typeface="Times New Roman" panose="02020603050405020304" pitchFamily="18" charset="0"/>
                        <a:ea typeface="Times New Roman" panose="02020603050405020304" pitchFamily="18" charset="0"/>
                      </a:endParaRPr>
                    </a:p>
                  </a:txBody>
                  <a:tcPr marL="15505" marR="15505" marT="0" marB="0" anchor="b"/>
                </a:tc>
                <a:extLst>
                  <a:ext uri="{0D108BD9-81ED-4DB2-BD59-A6C34878D82A}">
                    <a16:rowId xmlns:a16="http://schemas.microsoft.com/office/drawing/2014/main" val="1184669369"/>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4</a:t>
            </a:fld>
            <a:endParaRPr lang="it-IT"/>
          </a:p>
        </p:txBody>
      </p:sp>
    </p:spTree>
    <p:extLst>
      <p:ext uri="{BB962C8B-B14F-4D97-AF65-F5344CB8AC3E}">
        <p14:creationId xmlns:p14="http://schemas.microsoft.com/office/powerpoint/2010/main" val="20153557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9. BILANCIO PARTECIPATO</a:t>
            </a:r>
            <a:endParaRPr lang="it-IT" dirty="0"/>
          </a:p>
        </p:txBody>
      </p:sp>
      <p:sp>
        <p:nvSpPr>
          <p:cNvPr id="3" name="Segnaposto contenuto 2"/>
          <p:cNvSpPr>
            <a:spLocks noGrp="1"/>
          </p:cNvSpPr>
          <p:nvPr>
            <p:ph idx="1"/>
          </p:nvPr>
        </p:nvSpPr>
        <p:spPr>
          <a:xfrm>
            <a:off x="539552" y="2489200"/>
            <a:ext cx="8064896" cy="3530600"/>
          </a:xfrm>
        </p:spPr>
        <p:txBody>
          <a:bodyPr>
            <a:normAutofit/>
          </a:bodyPr>
          <a:lstStyle/>
          <a:p>
            <a:pPr marL="0" indent="0">
              <a:buNone/>
            </a:pPr>
            <a:r>
              <a:rPr lang="it-IT" sz="2000" dirty="0" smtClean="0"/>
              <a:t> L’ente ha messo a disposizione le seguenti risorse nelle seguenti      aree:</a:t>
            </a:r>
          </a:p>
          <a:p>
            <a:pPr algn="just"/>
            <a:r>
              <a:rPr lang="it-IT" sz="2000" dirty="0" smtClean="0"/>
              <a:t>Scuola materna           € 5.000,00</a:t>
            </a:r>
          </a:p>
          <a:p>
            <a:r>
              <a:rPr lang="it-IT" sz="2000" dirty="0" smtClean="0"/>
              <a:t>Municipio                     € 5.000,00</a:t>
            </a:r>
          </a:p>
          <a:p>
            <a:r>
              <a:rPr lang="it-IT" sz="2000" dirty="0" smtClean="0"/>
              <a:t>Strade                          € 10.000,00</a:t>
            </a:r>
          </a:p>
          <a:p>
            <a:r>
              <a:rPr lang="it-IT" sz="2000" dirty="0" smtClean="0"/>
              <a:t>Arredo urbano             € 5.000,00</a:t>
            </a:r>
          </a:p>
          <a:p>
            <a:pPr marL="0" indent="0">
              <a:buNone/>
            </a:pP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40</a:t>
            </a:fld>
            <a:endParaRPr lang="it-IT"/>
          </a:p>
        </p:txBody>
      </p:sp>
    </p:spTree>
    <p:extLst>
      <p:ext uri="{BB962C8B-B14F-4D97-AF65-F5344CB8AC3E}">
        <p14:creationId xmlns:p14="http://schemas.microsoft.com/office/powerpoint/2010/main" val="3076454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9. BILANCIO PARTECIPATO</a:t>
            </a:r>
            <a:endParaRPr lang="it-IT" dirty="0"/>
          </a:p>
        </p:txBody>
      </p:sp>
      <p:sp>
        <p:nvSpPr>
          <p:cNvPr id="3" name="Segnaposto contenuto 2"/>
          <p:cNvSpPr>
            <a:spLocks noGrp="1"/>
          </p:cNvSpPr>
          <p:nvPr>
            <p:ph idx="1"/>
          </p:nvPr>
        </p:nvSpPr>
        <p:spPr>
          <a:xfrm>
            <a:off x="467544" y="2276872"/>
            <a:ext cx="8136904" cy="4104456"/>
          </a:xfrm>
        </p:spPr>
        <p:txBody>
          <a:bodyPr>
            <a:normAutofit/>
          </a:bodyPr>
          <a:lstStyle/>
          <a:p>
            <a:pPr marL="0" indent="0">
              <a:buNone/>
            </a:pPr>
            <a:r>
              <a:rPr lang="it-IT" sz="2000" dirty="0" smtClean="0"/>
              <a:t>All’interno del bilancio partecipato sono stati attuati i seguenti investimenti scelti tra le proposte presentate dai cittadini</a:t>
            </a:r>
          </a:p>
          <a:p>
            <a:r>
              <a:rPr lang="it-IT" sz="2000" i="1" u="sng" dirty="0" smtClean="0"/>
              <a:t>Scuola materna</a:t>
            </a:r>
            <a:r>
              <a:rPr lang="it-IT" sz="2000" i="1" dirty="0" smtClean="0"/>
              <a:t>:</a:t>
            </a:r>
            <a:r>
              <a:rPr lang="it-IT" sz="2000" dirty="0" smtClean="0"/>
              <a:t> </a:t>
            </a:r>
          </a:p>
          <a:p>
            <a:pPr marL="531813" indent="0"/>
            <a:r>
              <a:rPr lang="it-IT" sz="2000" dirty="0" smtClean="0"/>
              <a:t> orti scolastici € 1.830,00</a:t>
            </a:r>
          </a:p>
          <a:p>
            <a:r>
              <a:rPr lang="it-IT" sz="2000" i="1" u="sng" dirty="0" smtClean="0"/>
              <a:t>Strade:</a:t>
            </a:r>
            <a:r>
              <a:rPr lang="it-IT" sz="2000" i="1" dirty="0" smtClean="0"/>
              <a:t>  </a:t>
            </a:r>
          </a:p>
          <a:p>
            <a:pPr marL="531813" indent="0"/>
            <a:r>
              <a:rPr lang="it-IT" sz="2000" dirty="0" smtClean="0"/>
              <a:t> attraversamento pedonale </a:t>
            </a:r>
          </a:p>
          <a:p>
            <a:r>
              <a:rPr lang="it-IT" sz="2000" i="1" u="sng" dirty="0" smtClean="0"/>
              <a:t>Arredo urbano:</a:t>
            </a:r>
          </a:p>
          <a:p>
            <a:pPr marL="531813" indent="12700"/>
            <a:r>
              <a:rPr lang="it-IT" sz="2000" dirty="0" smtClean="0"/>
              <a:t> realizzazione oasi pista ciclabile via Cavallotti € 2.762,48</a:t>
            </a:r>
          </a:p>
          <a:p>
            <a:pPr marL="531813" indent="12700"/>
            <a:r>
              <a:rPr lang="it-IT" sz="2000" dirty="0" smtClean="0"/>
              <a:t> riorganizzazione cestini € 1.806,21</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41</a:t>
            </a:fld>
            <a:endParaRPr lang="it-IT"/>
          </a:p>
        </p:txBody>
      </p:sp>
    </p:spTree>
    <p:extLst>
      <p:ext uri="{BB962C8B-B14F-4D97-AF65-F5344CB8AC3E}">
        <p14:creationId xmlns:p14="http://schemas.microsoft.com/office/powerpoint/2010/main" val="1858783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10. SPESA CORRENTE</a:t>
            </a:r>
            <a:endParaRPr lang="it-IT" dirty="0"/>
          </a:p>
        </p:txBody>
      </p:sp>
      <p:sp>
        <p:nvSpPr>
          <p:cNvPr id="3" name="Segnaposto contenuto 2"/>
          <p:cNvSpPr>
            <a:spLocks noGrp="1"/>
          </p:cNvSpPr>
          <p:nvPr>
            <p:ph idx="1"/>
          </p:nvPr>
        </p:nvSpPr>
        <p:spPr>
          <a:xfrm>
            <a:off x="467544" y="2492896"/>
            <a:ext cx="8208912" cy="4104456"/>
          </a:xfrm>
        </p:spPr>
        <p:txBody>
          <a:bodyPr>
            <a:normAutofit/>
          </a:bodyPr>
          <a:lstStyle/>
          <a:p>
            <a:pPr marL="68580" indent="0">
              <a:buNone/>
            </a:pPr>
            <a:r>
              <a:rPr lang="it-IT" sz="2000" dirty="0"/>
              <a:t>Relativamente alla spesa si forniscono i dati relativi alle spese di carattere sociale e alle spese relative ai servizi ausiliari scolastici:</a:t>
            </a:r>
          </a:p>
          <a:p>
            <a:endParaRPr lang="it-IT" sz="2000" dirty="0"/>
          </a:p>
          <a:p>
            <a:pPr lvl="0"/>
            <a:r>
              <a:rPr lang="it-IT" sz="2000" dirty="0"/>
              <a:t>servizio estivo scuola materna € </a:t>
            </a:r>
            <a:r>
              <a:rPr lang="it-IT" sz="2000" dirty="0" smtClean="0"/>
              <a:t>5.637,14</a:t>
            </a:r>
            <a:endParaRPr lang="it-IT" sz="2000" dirty="0"/>
          </a:p>
          <a:p>
            <a:pPr lvl="0"/>
            <a:r>
              <a:rPr lang="it-IT" sz="2000" dirty="0"/>
              <a:t>servizio pre/post scuola € </a:t>
            </a:r>
            <a:r>
              <a:rPr lang="it-IT" sz="2000" dirty="0" smtClean="0"/>
              <a:t>35.182,14</a:t>
            </a:r>
            <a:endParaRPr lang="it-IT" sz="2000" dirty="0"/>
          </a:p>
          <a:p>
            <a:pPr lvl="0"/>
            <a:r>
              <a:rPr lang="it-IT" sz="2000" dirty="0"/>
              <a:t>progetto integrazione stranieri € </a:t>
            </a:r>
            <a:r>
              <a:rPr lang="it-IT" sz="2000" dirty="0" smtClean="0"/>
              <a:t>13.772,85</a:t>
            </a:r>
            <a:endParaRPr lang="it-IT" sz="2000" dirty="0"/>
          </a:p>
          <a:p>
            <a:pPr lvl="0"/>
            <a:r>
              <a:rPr lang="it-IT" sz="2000" dirty="0"/>
              <a:t>assistenza scolastica € </a:t>
            </a:r>
            <a:r>
              <a:rPr lang="it-IT" sz="2000" dirty="0" smtClean="0"/>
              <a:t>74.571,88</a:t>
            </a:r>
            <a:endParaRPr lang="it-IT" sz="2000" dirty="0"/>
          </a:p>
          <a:p>
            <a:pPr lvl="0"/>
            <a:r>
              <a:rPr lang="it-IT" sz="2000" dirty="0"/>
              <a:t>servizio integrativo pomeridiano € </a:t>
            </a:r>
            <a:r>
              <a:rPr lang="it-IT" sz="2000" dirty="0" smtClean="0"/>
              <a:t>25.261,89</a:t>
            </a:r>
            <a:endParaRPr lang="it-IT" sz="2000" dirty="0"/>
          </a:p>
          <a:p>
            <a:pPr lvl="0"/>
            <a:r>
              <a:rPr lang="it-IT" sz="2000" dirty="0"/>
              <a:t>trasporto alunni </a:t>
            </a:r>
            <a:r>
              <a:rPr lang="it-IT" sz="2000" dirty="0" smtClean="0"/>
              <a:t>€ 89.012,53</a:t>
            </a:r>
          </a:p>
          <a:p>
            <a:pPr marL="68580" lvl="0" indent="0">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42</a:t>
            </a:fld>
            <a:endParaRPr lang="it-IT"/>
          </a:p>
        </p:txBody>
      </p:sp>
    </p:spTree>
    <p:extLst>
      <p:ext uri="{BB962C8B-B14F-4D97-AF65-F5344CB8AC3E}">
        <p14:creationId xmlns:p14="http://schemas.microsoft.com/office/powerpoint/2010/main" val="27633498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10. SPESA CORRENTE</a:t>
            </a:r>
            <a:endParaRPr lang="it-IT" dirty="0"/>
          </a:p>
        </p:txBody>
      </p:sp>
      <p:sp>
        <p:nvSpPr>
          <p:cNvPr id="3" name="Segnaposto contenuto 2"/>
          <p:cNvSpPr>
            <a:spLocks noGrp="1"/>
          </p:cNvSpPr>
          <p:nvPr>
            <p:ph idx="1"/>
          </p:nvPr>
        </p:nvSpPr>
        <p:spPr>
          <a:xfrm>
            <a:off x="539552" y="2060848"/>
            <a:ext cx="8136904" cy="4392488"/>
          </a:xfrm>
        </p:spPr>
        <p:txBody>
          <a:bodyPr>
            <a:noAutofit/>
          </a:bodyPr>
          <a:lstStyle/>
          <a:p>
            <a:pPr marL="68580" indent="0">
              <a:buNone/>
            </a:pPr>
            <a:r>
              <a:rPr lang="it-IT" sz="2000" dirty="0"/>
              <a:t>Relativamente alla spesa si forniscono i dati relativi alle spese di carattere sociale e alle spese relative ai servizi ausiliari scolastici:</a:t>
            </a:r>
          </a:p>
          <a:p>
            <a:endParaRPr lang="it-IT" sz="2000" dirty="0"/>
          </a:p>
          <a:p>
            <a:pPr lvl="0"/>
            <a:r>
              <a:rPr lang="it-IT" sz="2000" dirty="0" smtClean="0"/>
              <a:t>refezione </a:t>
            </a:r>
            <a:r>
              <a:rPr lang="it-IT" sz="2000" dirty="0"/>
              <a:t>€ </a:t>
            </a:r>
            <a:r>
              <a:rPr lang="it-IT" sz="2000" dirty="0" smtClean="0"/>
              <a:t>22.622,92</a:t>
            </a:r>
            <a:endParaRPr lang="it-IT" sz="2000" dirty="0"/>
          </a:p>
          <a:p>
            <a:pPr lvl="0"/>
            <a:r>
              <a:rPr lang="it-IT" sz="2000" dirty="0"/>
              <a:t>servizi di pulizia SIP e palestra scuola media € </a:t>
            </a:r>
            <a:r>
              <a:rPr lang="it-IT" sz="2000" dirty="0" smtClean="0"/>
              <a:t>7.763,73</a:t>
            </a:r>
            <a:endParaRPr lang="it-IT" sz="2000" dirty="0"/>
          </a:p>
          <a:p>
            <a:pPr lvl="0"/>
            <a:r>
              <a:rPr lang="it-IT" sz="2000" dirty="0"/>
              <a:t>Progetto salute – trasferimenti alla scuola per finanziamento sportello psicologico e progetti integrativi € </a:t>
            </a:r>
            <a:r>
              <a:rPr lang="it-IT" sz="2000" dirty="0" smtClean="0"/>
              <a:t>5.000,00</a:t>
            </a:r>
            <a:endParaRPr lang="it-IT" sz="2000" dirty="0"/>
          </a:p>
          <a:p>
            <a:pPr lvl="0"/>
            <a:r>
              <a:rPr lang="it-IT" sz="2000" dirty="0"/>
              <a:t>Assistenza minori € </a:t>
            </a:r>
            <a:r>
              <a:rPr lang="it-IT" sz="2000" dirty="0" smtClean="0"/>
              <a:t>59.698,87</a:t>
            </a:r>
            <a:endParaRPr lang="it-IT" sz="2000" dirty="0"/>
          </a:p>
          <a:p>
            <a:pPr lvl="0"/>
            <a:r>
              <a:rPr lang="it-IT" sz="2000" dirty="0"/>
              <a:t>Centro diurno disabili € </a:t>
            </a:r>
            <a:r>
              <a:rPr lang="it-IT" sz="2000" dirty="0" smtClean="0"/>
              <a:t>17.182,00</a:t>
            </a:r>
            <a:endParaRPr lang="it-IT" sz="2000" dirty="0"/>
          </a:p>
          <a:p>
            <a:pPr lvl="0"/>
            <a:r>
              <a:rPr lang="it-IT" sz="2000" dirty="0"/>
              <a:t>Contributi economici € </a:t>
            </a:r>
            <a:r>
              <a:rPr lang="it-IT" sz="2000" dirty="0" smtClean="0"/>
              <a:t>50.081,87 così finanziati (€ 37.999,00 bando gas, € 2.450,00 contributi 5 per mille, € 4.550,00 contributi Cava solidale, € 5.082,00 risorse ente)</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43</a:t>
            </a:fld>
            <a:endParaRPr lang="it-IT"/>
          </a:p>
        </p:txBody>
      </p:sp>
    </p:spTree>
    <p:extLst>
      <p:ext uri="{BB962C8B-B14F-4D97-AF65-F5344CB8AC3E}">
        <p14:creationId xmlns:p14="http://schemas.microsoft.com/office/powerpoint/2010/main" val="762273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10. ASPETTI ECONOMICI E PATRIMONIALI</a:t>
            </a:r>
            <a:endParaRPr lang="it-IT" dirty="0"/>
          </a:p>
        </p:txBody>
      </p:sp>
      <p:sp>
        <p:nvSpPr>
          <p:cNvPr id="3" name="Segnaposto contenuto 2"/>
          <p:cNvSpPr>
            <a:spLocks noGrp="1"/>
          </p:cNvSpPr>
          <p:nvPr>
            <p:ph idx="1"/>
          </p:nvPr>
        </p:nvSpPr>
        <p:spPr>
          <a:xfrm>
            <a:off x="467544" y="2492896"/>
            <a:ext cx="8136904" cy="4248472"/>
          </a:xfrm>
        </p:spPr>
        <p:txBody>
          <a:bodyPr>
            <a:normAutofit/>
          </a:bodyPr>
          <a:lstStyle/>
          <a:p>
            <a:pPr marL="68580" indent="0" algn="just">
              <a:buNone/>
            </a:pPr>
            <a:r>
              <a:rPr lang="it-IT" sz="2000" dirty="0" smtClean="0"/>
              <a:t>A partire dall’anno 2016 l’ente è tenuto all’adozione della contabilità economico patrimoniale quale sistema integrato ed affiancato alla contabilità finanziaria, necessario a rilevare i costi/oneri e i ricavi/proventi derivanti dalle transazioni poste in essere da un’amministrazione. </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44</a:t>
            </a:fld>
            <a:endParaRPr lang="it-IT"/>
          </a:p>
        </p:txBody>
      </p:sp>
    </p:spTree>
    <p:extLst>
      <p:ext uri="{BB962C8B-B14F-4D97-AF65-F5344CB8AC3E}">
        <p14:creationId xmlns:p14="http://schemas.microsoft.com/office/powerpoint/2010/main" val="20871467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467544" y="2492896"/>
            <a:ext cx="8208912" cy="4365104"/>
          </a:xfrm>
        </p:spPr>
        <p:txBody>
          <a:bodyPr>
            <a:normAutofit/>
          </a:bodyPr>
          <a:lstStyle/>
          <a:p>
            <a:pPr marL="68580" indent="0" algn="just">
              <a:buNone/>
            </a:pPr>
            <a:r>
              <a:rPr lang="it-IT" sz="2000" dirty="0" smtClean="0"/>
              <a:t>Per l’anno 2017 è stato necessario, come previsto dal principio contabile applicato, instituire un’apposita riserva indisponibile denominata «riserva da beni demaniali e patrimonio indisponibile» pari al valore dei beni demaniali e del patrimonio indisponibile dell’ente.</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45</a:t>
            </a:fld>
            <a:endParaRPr lang="it-IT"/>
          </a:p>
        </p:txBody>
      </p:sp>
    </p:spTree>
    <p:extLst>
      <p:ext uri="{BB962C8B-B14F-4D97-AF65-F5344CB8AC3E}">
        <p14:creationId xmlns:p14="http://schemas.microsoft.com/office/powerpoint/2010/main" val="30821912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539552" y="2204864"/>
            <a:ext cx="8064896" cy="4320480"/>
          </a:xfrm>
        </p:spPr>
        <p:txBody>
          <a:bodyPr>
            <a:normAutofit/>
          </a:bodyPr>
          <a:lstStyle/>
          <a:p>
            <a:pPr marL="68580" indent="0" algn="just">
              <a:buNone/>
            </a:pPr>
            <a:r>
              <a:rPr lang="it-IT" sz="2000" dirty="0" smtClean="0"/>
              <a:t>A fronte di un patrimonio netto positivo, tale operazione ha determinato un fondo di dotazione negativo che è in parte stato ripianato attraverso l’utilizzo delle riserve disponibili. Nonostante tale operazione il fondo di dotazione risulta in ogni caso ampiamente negativo in quanto l’ente ha investito in modo preponderante sui beni demaniali e sul patrimonio indisponibile dell’ente in coerenza con le finalità istituzionali del comune stesso. A tale fondo di dotazione corrisponde al contrario un avanzo di amministrazione fortemente positivo che consente all’ente di accantonare un fondo crediti di dubbia esigibilità idoneo ad assicurare la sana e corretta gestione finanziaria e contabile.</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46</a:t>
            </a:fld>
            <a:endParaRPr lang="it-IT"/>
          </a:p>
        </p:txBody>
      </p:sp>
    </p:spTree>
    <p:extLst>
      <p:ext uri="{BB962C8B-B14F-4D97-AF65-F5344CB8AC3E}">
        <p14:creationId xmlns:p14="http://schemas.microsoft.com/office/powerpoint/2010/main" val="25776118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467544" y="2492896"/>
            <a:ext cx="8136904" cy="4104456"/>
          </a:xfrm>
        </p:spPr>
        <p:txBody>
          <a:bodyPr>
            <a:normAutofit/>
          </a:bodyPr>
          <a:lstStyle/>
          <a:p>
            <a:pPr marL="68580" indent="0" algn="just">
              <a:buNone/>
            </a:pPr>
            <a:r>
              <a:rPr lang="it-IT" sz="2000" dirty="0" smtClean="0"/>
              <a:t>Le operazioni finanziario rilevate in contabilità finanziaria sono state successivamente rilevate anche nella contabilità economia patrimoniale attraverso le tradizionali scritture in «partita doppia» generando il conto economico e lo stato patrimoniale.</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47</a:t>
            </a:fld>
            <a:endParaRPr lang="it-IT"/>
          </a:p>
        </p:txBody>
      </p:sp>
    </p:spTree>
    <p:extLst>
      <p:ext uri="{BB962C8B-B14F-4D97-AF65-F5344CB8AC3E}">
        <p14:creationId xmlns:p14="http://schemas.microsoft.com/office/powerpoint/2010/main" val="41837488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523532" y="2996952"/>
            <a:ext cx="8064896" cy="3339733"/>
          </a:xfrm>
        </p:spPr>
        <p:txBody>
          <a:bodyPr>
            <a:normAutofit/>
          </a:bodyPr>
          <a:lstStyle/>
          <a:p>
            <a:pPr marL="68580" indent="0" algn="ctr">
              <a:buNone/>
            </a:pPr>
            <a:r>
              <a:rPr lang="it-IT" sz="2000" b="1" u="sng" dirty="0">
                <a:effectLst>
                  <a:outerShdw blurRad="38100" dist="38100" dir="2700000" algn="tl">
                    <a:srgbClr val="000000">
                      <a:alpha val="43137"/>
                    </a:srgbClr>
                  </a:outerShdw>
                </a:effectLst>
              </a:rPr>
              <a:t>L’anno si chiude con un risultato negativo di   € </a:t>
            </a:r>
            <a:r>
              <a:rPr lang="it-IT" sz="2000" b="1" u="sng" dirty="0" smtClean="0">
                <a:effectLst>
                  <a:outerShdw blurRad="38100" dist="38100" dir="2700000" algn="tl">
                    <a:srgbClr val="000000">
                      <a:alpha val="43137"/>
                    </a:srgbClr>
                  </a:outerShdw>
                </a:effectLst>
              </a:rPr>
              <a:t>100.780,10.</a:t>
            </a:r>
            <a:endParaRPr lang="it-IT" sz="2000" b="1" u="sng" dirty="0">
              <a:effectLst>
                <a:outerShdw blurRad="38100" dist="38100" dir="2700000" algn="tl">
                  <a:srgbClr val="000000">
                    <a:alpha val="43137"/>
                  </a:srgbClr>
                </a:outerShdw>
              </a:effectLst>
            </a:endParaRPr>
          </a:p>
          <a:p>
            <a:pPr marL="68580" indent="0" algn="ctr">
              <a:buNone/>
            </a:pP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48</a:t>
            </a:fld>
            <a:endParaRPr lang="it-IT"/>
          </a:p>
        </p:txBody>
      </p:sp>
    </p:spTree>
    <p:extLst>
      <p:ext uri="{BB962C8B-B14F-4D97-AF65-F5344CB8AC3E}">
        <p14:creationId xmlns:p14="http://schemas.microsoft.com/office/powerpoint/2010/main" val="27291501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467544" y="2492896"/>
            <a:ext cx="8136904" cy="4032448"/>
          </a:xfrm>
        </p:spPr>
        <p:txBody>
          <a:bodyPr>
            <a:normAutofit/>
          </a:bodyPr>
          <a:lstStyle/>
          <a:p>
            <a:pPr marL="68580" indent="0" algn="just">
              <a:buNone/>
            </a:pPr>
            <a:r>
              <a:rPr lang="it-IT" sz="2000" dirty="0"/>
              <a:t>Tale dato evidenzia chiaramente che nonostante l’ente abbia realizzato un forte avanzo di amministrazione nel corso del </a:t>
            </a:r>
            <a:r>
              <a:rPr lang="it-IT" sz="2000" dirty="0" smtClean="0"/>
              <a:t>2017 </a:t>
            </a:r>
            <a:r>
              <a:rPr lang="it-IT" sz="2000" dirty="0"/>
              <a:t>derivante in particolare dalla gestione corrente, nel momento in cui si procede alla rilevazione dei fatti gestionali dal punto di vista economico – patrimoniale l’ente si trova alla fine dell’anno con una perdita di esercizio. </a:t>
            </a:r>
          </a:p>
          <a:p>
            <a:pPr marL="68580" indent="0" algn="ctr">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49</a:t>
            </a:fld>
            <a:endParaRPr lang="it-IT"/>
          </a:p>
        </p:txBody>
      </p:sp>
    </p:spTree>
    <p:extLst>
      <p:ext uri="{BB962C8B-B14F-4D97-AF65-F5344CB8AC3E}">
        <p14:creationId xmlns:p14="http://schemas.microsoft.com/office/powerpoint/2010/main" val="4043642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9526" y="548680"/>
            <a:ext cx="7024744" cy="1249208"/>
          </a:xfrm>
        </p:spPr>
        <p:txBody>
          <a:bodyPr>
            <a:noAutofit/>
          </a:bodyPr>
          <a:lstStyle/>
          <a:p>
            <a:r>
              <a:rPr lang="it-IT" b="1" dirty="0"/>
              <a:t>4</a:t>
            </a:r>
            <a:r>
              <a:rPr lang="it-IT" b="1" dirty="0" smtClean="0"/>
              <a:t>. AVANZO GESTIONE 2017</a:t>
            </a:r>
            <a:endParaRPr lang="it-IT" dirty="0"/>
          </a:p>
        </p:txBody>
      </p:sp>
      <p:sp>
        <p:nvSpPr>
          <p:cNvPr id="3" name="Segnaposto contenuto 2"/>
          <p:cNvSpPr>
            <a:spLocks noGrp="1"/>
          </p:cNvSpPr>
          <p:nvPr>
            <p:ph idx="1"/>
          </p:nvPr>
        </p:nvSpPr>
        <p:spPr>
          <a:xfrm>
            <a:off x="864382" y="2420888"/>
            <a:ext cx="7605542" cy="3968962"/>
          </a:xfrm>
        </p:spPr>
        <p:txBody>
          <a:bodyPr>
            <a:normAutofit/>
          </a:bodyPr>
          <a:lstStyle/>
          <a:p>
            <a:pPr marL="68580" indent="0">
              <a:buNone/>
            </a:pPr>
            <a:r>
              <a:rPr lang="it-IT" sz="2000" dirty="0"/>
              <a:t>La gestione finanziaria del </a:t>
            </a:r>
            <a:r>
              <a:rPr lang="it-IT" sz="2000" dirty="0" smtClean="0"/>
              <a:t>2016 </a:t>
            </a:r>
            <a:r>
              <a:rPr lang="it-IT" sz="2000" dirty="0"/>
              <a:t>si chiude con un avanzo di amministrazione di </a:t>
            </a:r>
            <a:endParaRPr lang="it-IT" sz="2000" dirty="0" smtClean="0"/>
          </a:p>
          <a:p>
            <a:pPr marL="68580" indent="0" algn="ctr">
              <a:buNone/>
            </a:pPr>
            <a:r>
              <a:rPr lang="it-IT" sz="2000" b="1" dirty="0">
                <a:effectLst>
                  <a:outerShdw blurRad="38100" dist="38100" dir="2700000" algn="tl">
                    <a:srgbClr val="000000">
                      <a:alpha val="43137"/>
                    </a:srgbClr>
                  </a:outerShdw>
                </a:effectLst>
              </a:rPr>
              <a:t>€ </a:t>
            </a:r>
            <a:r>
              <a:rPr lang="it-IT" sz="2000" b="1" dirty="0" smtClean="0">
                <a:effectLst>
                  <a:outerShdw blurRad="38100" dist="38100" dir="2700000" algn="tl">
                    <a:srgbClr val="000000">
                      <a:alpha val="43137"/>
                    </a:srgbClr>
                  </a:outerShdw>
                </a:effectLst>
              </a:rPr>
              <a:t>1.708.086,62</a:t>
            </a:r>
          </a:p>
          <a:p>
            <a:pPr marL="68580" indent="0" algn="ctr">
              <a:buNone/>
            </a:pPr>
            <a:r>
              <a:rPr lang="it-IT" sz="2000" dirty="0" smtClean="0"/>
              <a:t>così composto:</a:t>
            </a:r>
          </a:p>
          <a:p>
            <a:pPr marL="68580" indent="0">
              <a:buNone/>
            </a:pPr>
            <a:r>
              <a:rPr lang="it-IT" sz="2000" dirty="0" smtClean="0"/>
              <a:t>GESTIONE RESIDUI  (ANNI PRECEDENTI) </a:t>
            </a:r>
          </a:p>
          <a:p>
            <a:pPr marL="68580" indent="0">
              <a:buNone/>
            </a:pPr>
            <a:r>
              <a:rPr lang="it-IT" sz="2000" dirty="0" smtClean="0"/>
              <a:t>€ 1.764.856,69 </a:t>
            </a:r>
          </a:p>
          <a:p>
            <a:pPr marL="68580" indent="0">
              <a:buNone/>
            </a:pPr>
            <a:r>
              <a:rPr lang="it-IT" sz="2000" dirty="0" smtClean="0"/>
              <a:t>GESTIONE COMPETENZA (ANNO CORRENTE)  - € 56.770,07</a:t>
            </a:r>
            <a:endParaRPr lang="it-IT" sz="2000"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5</a:t>
            </a:fld>
            <a:endParaRPr lang="it-IT"/>
          </a:p>
        </p:txBody>
      </p:sp>
    </p:spTree>
    <p:extLst>
      <p:ext uri="{BB962C8B-B14F-4D97-AF65-F5344CB8AC3E}">
        <p14:creationId xmlns:p14="http://schemas.microsoft.com/office/powerpoint/2010/main" val="36375454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467544" y="2492896"/>
            <a:ext cx="8136904" cy="4176464"/>
          </a:xfrm>
        </p:spPr>
        <p:txBody>
          <a:bodyPr>
            <a:normAutofit/>
          </a:bodyPr>
          <a:lstStyle/>
          <a:p>
            <a:pPr marL="68580" indent="0" algn="just">
              <a:buNone/>
            </a:pPr>
            <a:r>
              <a:rPr lang="it-IT" sz="2000" dirty="0"/>
              <a:t>Tale perdita è dovuta principalmente alla rilevazione, fra i costi di gestione, delle quote di ammortamento dei cespiti e dell’accantonamento a fondo svalutazione crediti. I primi non vengono assolutamente rilevati nella contabilità finanziaria mentre l’accantonamento a fondo svalutazione trova evidenza solo fra le quote accantonate dell’avanzo di amministrazione e non corrisponde con la quota stanziata nel bilancio di previsione a titolo di fondo crediti di dubbia esigibilità.</a:t>
            </a:r>
          </a:p>
          <a:p>
            <a:pPr marL="68580" indent="0" algn="ctr">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50</a:t>
            </a:fld>
            <a:endParaRPr lang="it-IT"/>
          </a:p>
        </p:txBody>
      </p:sp>
    </p:spTree>
    <p:extLst>
      <p:ext uri="{BB962C8B-B14F-4D97-AF65-F5344CB8AC3E}">
        <p14:creationId xmlns:p14="http://schemas.microsoft.com/office/powerpoint/2010/main" val="26261339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152128"/>
          </a:xfrm>
        </p:spPr>
        <p:txBody>
          <a:bodyPr>
            <a:noAutofit/>
          </a:bodyPr>
          <a:lstStyle/>
          <a:p>
            <a:r>
              <a:rPr lang="it-IT" b="1" dirty="0" smtClean="0"/>
              <a:t>11. ASPETTI ECONOMICI E PATRIMONIALI</a:t>
            </a:r>
            <a:endParaRPr lang="it-IT" dirty="0"/>
          </a:p>
        </p:txBody>
      </p:sp>
      <p:sp>
        <p:nvSpPr>
          <p:cNvPr id="3" name="Segnaposto contenuto 2"/>
          <p:cNvSpPr>
            <a:spLocks noGrp="1"/>
          </p:cNvSpPr>
          <p:nvPr>
            <p:ph idx="1"/>
          </p:nvPr>
        </p:nvSpPr>
        <p:spPr>
          <a:xfrm>
            <a:off x="539552" y="2492896"/>
            <a:ext cx="8064896" cy="4248472"/>
          </a:xfrm>
        </p:spPr>
        <p:txBody>
          <a:bodyPr>
            <a:normAutofit/>
          </a:bodyPr>
          <a:lstStyle/>
          <a:p>
            <a:pPr marL="68580" indent="0" algn="just">
              <a:buNone/>
            </a:pPr>
            <a:r>
              <a:rPr lang="it-IT" sz="2000" dirty="0"/>
              <a:t>Inoltre l’applicazione del principio contabile della contabilità economico patrimoniale prevede, a differenza degli anni precedenti, che gli oneri di urbanizzazione incrementino direttamente il patrimonio dell’ente, senza costituire ricavo dell’anno.</a:t>
            </a:r>
          </a:p>
          <a:p>
            <a:pPr marL="68580" indent="0" algn="ctr">
              <a:buNone/>
            </a:pPr>
            <a:endParaRPr lang="it-IT" dirty="0"/>
          </a:p>
        </p:txBody>
      </p:sp>
      <p:sp>
        <p:nvSpPr>
          <p:cNvPr id="4" name="Segnaposto numero diapositiva 3"/>
          <p:cNvSpPr>
            <a:spLocks noGrp="1"/>
          </p:cNvSpPr>
          <p:nvPr>
            <p:ph type="sldNum" sz="quarter" idx="12"/>
          </p:nvPr>
        </p:nvSpPr>
        <p:spPr/>
        <p:txBody>
          <a:bodyPr/>
          <a:lstStyle/>
          <a:p>
            <a:fld id="{570DFFC5-857F-436F-A686-9499916DBADA}" type="slidenum">
              <a:rPr lang="it-IT" smtClean="0"/>
              <a:t>51</a:t>
            </a:fld>
            <a:endParaRPr lang="it-IT"/>
          </a:p>
        </p:txBody>
      </p:sp>
    </p:spTree>
    <p:extLst>
      <p:ext uri="{BB962C8B-B14F-4D97-AF65-F5344CB8AC3E}">
        <p14:creationId xmlns:p14="http://schemas.microsoft.com/office/powerpoint/2010/main" val="33540081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1080120"/>
          </a:xfrm>
        </p:spPr>
        <p:txBody>
          <a:bodyPr>
            <a:noAutofit/>
          </a:bodyPr>
          <a:lstStyle/>
          <a:p>
            <a:r>
              <a:rPr lang="it-IT" b="1" dirty="0" smtClean="0"/>
              <a:t>12. CONSIDERAZIONI FINALI</a:t>
            </a:r>
            <a:endParaRPr lang="it-IT" dirty="0"/>
          </a:p>
        </p:txBody>
      </p:sp>
      <p:sp>
        <p:nvSpPr>
          <p:cNvPr id="3" name="Segnaposto numero diapositiva 2"/>
          <p:cNvSpPr>
            <a:spLocks noGrp="1"/>
          </p:cNvSpPr>
          <p:nvPr>
            <p:ph type="sldNum" sz="quarter" idx="12"/>
          </p:nvPr>
        </p:nvSpPr>
        <p:spPr/>
        <p:txBody>
          <a:bodyPr/>
          <a:lstStyle/>
          <a:p>
            <a:fld id="{570DFFC5-857F-436F-A686-9499916DBADA}" type="slidenum">
              <a:rPr lang="it-IT" smtClean="0"/>
              <a:t>52</a:t>
            </a:fld>
            <a:endParaRPr lang="it-IT"/>
          </a:p>
        </p:txBody>
      </p:sp>
      <p:sp>
        <p:nvSpPr>
          <p:cNvPr id="6" name="Rettangolo 5"/>
          <p:cNvSpPr/>
          <p:nvPr/>
        </p:nvSpPr>
        <p:spPr>
          <a:xfrm>
            <a:off x="427821" y="2313798"/>
            <a:ext cx="8064896" cy="2554545"/>
          </a:xfrm>
          <a:prstGeom prst="rect">
            <a:avLst/>
          </a:prstGeom>
        </p:spPr>
        <p:txBody>
          <a:bodyPr wrap="square">
            <a:spAutoFit/>
          </a:bodyPr>
          <a:lstStyle/>
          <a:p>
            <a:pPr algn="just"/>
            <a:r>
              <a:rPr lang="it-IT" sz="2000" dirty="0"/>
              <a:t>Si sottolinea </a:t>
            </a:r>
            <a:r>
              <a:rPr lang="it-IT" sz="2000" dirty="0" smtClean="0"/>
              <a:t>che </a:t>
            </a:r>
            <a:r>
              <a:rPr lang="it-IT" sz="2000" dirty="0"/>
              <a:t>il disporre di un consistente avanzo di amministrazione (fatte salve le dovute precisazioni sulla lettura e sulla scomposizione dello stesso) derivante anche dalla parte corrente del bilancio (per economie nei servizi) consente all’ente di disporre di entrate “certe” da utilizzare, nel rispetto dei principi contabili e dei vincoli di finanza pubblica  (attualmente meno stringente rispetto al precedente patto di stabilità), secondo le priorità e le </a:t>
            </a:r>
            <a:r>
              <a:rPr lang="it-IT" sz="2000" dirty="0" smtClean="0"/>
              <a:t>scelte che verranno  </a:t>
            </a:r>
            <a:r>
              <a:rPr lang="it-IT" sz="2000" dirty="0"/>
              <a:t>effettuate.</a:t>
            </a:r>
          </a:p>
        </p:txBody>
      </p:sp>
    </p:spTree>
    <p:extLst>
      <p:ext uri="{BB962C8B-B14F-4D97-AF65-F5344CB8AC3E}">
        <p14:creationId xmlns:p14="http://schemas.microsoft.com/office/powerpoint/2010/main" val="787010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745152"/>
          </a:xfrm>
        </p:spPr>
        <p:txBody>
          <a:bodyPr>
            <a:noAutofit/>
          </a:bodyPr>
          <a:lstStyle/>
          <a:p>
            <a:r>
              <a:rPr lang="it-IT" b="1" dirty="0"/>
              <a:t>4</a:t>
            </a:r>
            <a:r>
              <a:rPr lang="it-IT" b="1" dirty="0" smtClean="0"/>
              <a:t>. AVANZO GESTIONE 2017</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742560312"/>
              </p:ext>
            </p:extLst>
          </p:nvPr>
        </p:nvGraphicFramePr>
        <p:xfrm>
          <a:off x="611560" y="2276872"/>
          <a:ext cx="8064896" cy="4104460"/>
        </p:xfrm>
        <a:graphic>
          <a:graphicData uri="http://schemas.openxmlformats.org/drawingml/2006/table">
            <a:tbl>
              <a:tblPr>
                <a:tableStyleId>{5C22544A-7EE6-4342-B048-85BDC9FD1C3A}</a:tableStyleId>
              </a:tblPr>
              <a:tblGrid>
                <a:gridCol w="3970332">
                  <a:extLst>
                    <a:ext uri="{9D8B030D-6E8A-4147-A177-3AD203B41FA5}">
                      <a16:colId xmlns:a16="http://schemas.microsoft.com/office/drawing/2014/main" val="3637934826"/>
                    </a:ext>
                  </a:extLst>
                </a:gridCol>
                <a:gridCol w="377690">
                  <a:extLst>
                    <a:ext uri="{9D8B030D-6E8A-4147-A177-3AD203B41FA5}">
                      <a16:colId xmlns:a16="http://schemas.microsoft.com/office/drawing/2014/main" val="1393878016"/>
                    </a:ext>
                  </a:extLst>
                </a:gridCol>
                <a:gridCol w="1230620">
                  <a:extLst>
                    <a:ext uri="{9D8B030D-6E8A-4147-A177-3AD203B41FA5}">
                      <a16:colId xmlns:a16="http://schemas.microsoft.com/office/drawing/2014/main" val="2681388451"/>
                    </a:ext>
                  </a:extLst>
                </a:gridCol>
                <a:gridCol w="1243127">
                  <a:extLst>
                    <a:ext uri="{9D8B030D-6E8A-4147-A177-3AD203B41FA5}">
                      <a16:colId xmlns:a16="http://schemas.microsoft.com/office/drawing/2014/main" val="3669620184"/>
                    </a:ext>
                  </a:extLst>
                </a:gridCol>
                <a:gridCol w="1243127">
                  <a:extLst>
                    <a:ext uri="{9D8B030D-6E8A-4147-A177-3AD203B41FA5}">
                      <a16:colId xmlns:a16="http://schemas.microsoft.com/office/drawing/2014/main" val="4199302974"/>
                    </a:ext>
                  </a:extLst>
                </a:gridCol>
              </a:tblGrid>
              <a:tr h="303947">
                <a:tc rowSpan="2">
                  <a:txBody>
                    <a:bodyPr/>
                    <a:lstStyle/>
                    <a:p>
                      <a:pPr>
                        <a:lnSpc>
                          <a:spcPct val="107000"/>
                        </a:lnSpc>
                        <a:spcAft>
                          <a:spcPts val="0"/>
                        </a:spcAft>
                      </a:pPr>
                      <a:r>
                        <a:rPr lang="it-IT" sz="10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rowSpan="2">
                  <a:txBody>
                    <a:bodyPr/>
                    <a:lstStyle/>
                    <a:p>
                      <a:pPr algn="ctr">
                        <a:lnSpc>
                          <a:spcPct val="107000"/>
                        </a:lnSpc>
                        <a:spcAft>
                          <a:spcPts val="0"/>
                        </a:spcAft>
                      </a:pPr>
                      <a:r>
                        <a:rPr lang="it-IT" sz="10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gridSpan="3">
                  <a:txBody>
                    <a:bodyPr/>
                    <a:lstStyle/>
                    <a:p>
                      <a:pPr algn="ctr">
                        <a:lnSpc>
                          <a:spcPct val="107000"/>
                        </a:lnSpc>
                        <a:spcAft>
                          <a:spcPts val="0"/>
                        </a:spcAft>
                      </a:pPr>
                      <a:r>
                        <a:rPr lang="it-IT" sz="1200" dirty="0">
                          <a:effectLst/>
                        </a:rPr>
                        <a:t>GESTIONE</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964446642"/>
                  </a:ext>
                </a:extLst>
              </a:tr>
              <a:tr h="303947">
                <a:tc vMerge="1">
                  <a:txBody>
                    <a:bodyPr/>
                    <a:lstStyle/>
                    <a:p>
                      <a:endParaRPr lang="it-IT"/>
                    </a:p>
                  </a:txBody>
                  <a:tcPr/>
                </a:tc>
                <a:tc vMerge="1">
                  <a:txBody>
                    <a:bodyPr/>
                    <a:lstStyle/>
                    <a:p>
                      <a:endParaRPr lang="it-IT"/>
                    </a:p>
                  </a:txBody>
                  <a:tcPr/>
                </a:tc>
                <a:tc>
                  <a:txBody>
                    <a:bodyPr/>
                    <a:lstStyle/>
                    <a:p>
                      <a:pPr algn="ctr">
                        <a:lnSpc>
                          <a:spcPct val="107000"/>
                        </a:lnSpc>
                        <a:spcAft>
                          <a:spcPts val="0"/>
                        </a:spcAft>
                      </a:pPr>
                      <a:r>
                        <a:rPr lang="it-IT" sz="1200" dirty="0">
                          <a:effectLst/>
                        </a:rPr>
                        <a:t>RESIDUI</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a:effectLst/>
                        </a:rPr>
                        <a:t>COMPETENZA</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a:effectLst/>
                        </a:rPr>
                        <a:t>TOTALE</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112541105"/>
                  </a:ext>
                </a:extLst>
              </a:tr>
              <a:tr h="532495">
                <a:tc>
                  <a:txBody>
                    <a:bodyPr/>
                    <a:lstStyle/>
                    <a:p>
                      <a:pPr>
                        <a:lnSpc>
                          <a:spcPct val="107000"/>
                        </a:lnSpc>
                        <a:spcAft>
                          <a:spcPts val="0"/>
                        </a:spcAft>
                      </a:pPr>
                      <a:r>
                        <a:rPr lang="it-IT" sz="1200" dirty="0">
                          <a:effectLst/>
                        </a:rPr>
                        <a:t>Fondo di cassa al 1° gennaio</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0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1.460.534,78</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2967102650"/>
                  </a:ext>
                </a:extLst>
              </a:tr>
              <a:tr h="303947">
                <a:tc>
                  <a:txBody>
                    <a:bodyPr/>
                    <a:lstStyle/>
                    <a:p>
                      <a:pPr>
                        <a:lnSpc>
                          <a:spcPct val="107000"/>
                        </a:lnSpc>
                        <a:spcAft>
                          <a:spcPts val="0"/>
                        </a:spcAft>
                      </a:pPr>
                      <a:r>
                        <a:rPr lang="it-IT" sz="1200" dirty="0">
                          <a:effectLst/>
                        </a:rPr>
                        <a:t>RISCOSSIONI</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833.112,27</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3.586.501,67</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4.419.613,94</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481033709"/>
                  </a:ext>
                </a:extLst>
              </a:tr>
              <a:tr h="303947">
                <a:tc>
                  <a:txBody>
                    <a:bodyPr/>
                    <a:lstStyle/>
                    <a:p>
                      <a:pPr>
                        <a:lnSpc>
                          <a:spcPct val="107000"/>
                        </a:lnSpc>
                        <a:spcAft>
                          <a:spcPts val="0"/>
                        </a:spcAft>
                      </a:pPr>
                      <a:r>
                        <a:rPr lang="it-IT" sz="1200" dirty="0">
                          <a:effectLst/>
                        </a:rPr>
                        <a:t>PAGAMENTI</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849.149,77</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4.037.547,59</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4.886.697,36</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2601113407"/>
                  </a:ext>
                </a:extLst>
              </a:tr>
              <a:tr h="303947">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3388732335"/>
                  </a:ext>
                </a:extLst>
              </a:tr>
              <a:tr h="303947">
                <a:tc>
                  <a:txBody>
                    <a:bodyPr/>
                    <a:lstStyle/>
                    <a:p>
                      <a:pPr>
                        <a:lnSpc>
                          <a:spcPct val="107000"/>
                        </a:lnSpc>
                        <a:spcAft>
                          <a:spcPts val="0"/>
                        </a:spcAft>
                      </a:pPr>
                      <a:r>
                        <a:rPr lang="it-IT" sz="1200" dirty="0">
                          <a:effectLst/>
                        </a:rPr>
                        <a:t>SALDO DI CASSA AL 31 DICEMBRE</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993.451,36</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3941778578"/>
                  </a:ext>
                </a:extLst>
              </a:tr>
              <a:tr h="303947">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1929867202"/>
                  </a:ext>
                </a:extLst>
              </a:tr>
              <a:tr h="532495">
                <a:tc>
                  <a:txBody>
                    <a:bodyPr/>
                    <a:lstStyle/>
                    <a:p>
                      <a:pPr>
                        <a:lnSpc>
                          <a:spcPct val="107000"/>
                        </a:lnSpc>
                        <a:spcAft>
                          <a:spcPts val="0"/>
                        </a:spcAft>
                      </a:pPr>
                      <a:r>
                        <a:rPr lang="it-IT" sz="1200" dirty="0">
                          <a:effectLst/>
                        </a:rPr>
                        <a:t>PAGAMENTI per azioni esecutive non regolarizzate al 31 dicembre</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0,00</a:t>
                      </a:r>
                      <a:endParaRPr lang="it-IT" sz="1200" dirty="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490442179"/>
                  </a:ext>
                </a:extLst>
              </a:tr>
              <a:tr h="303947">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306350959"/>
                  </a:ext>
                </a:extLst>
              </a:tr>
              <a:tr h="303947">
                <a:tc>
                  <a:txBody>
                    <a:bodyPr/>
                    <a:lstStyle/>
                    <a:p>
                      <a:pPr>
                        <a:lnSpc>
                          <a:spcPct val="107000"/>
                        </a:lnSpc>
                        <a:spcAft>
                          <a:spcPts val="0"/>
                        </a:spcAft>
                      </a:pPr>
                      <a:r>
                        <a:rPr lang="it-IT" sz="1200" dirty="0">
                          <a:effectLst/>
                        </a:rPr>
                        <a:t>FONDO DI CASSA AL 31 DICEMBRE</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993.451,36</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123792356"/>
                  </a:ext>
                </a:extLst>
              </a:tr>
              <a:tr h="303947">
                <a:tc>
                  <a:txBody>
                    <a:bodyPr/>
                    <a:lstStyle/>
                    <a:p>
                      <a:pPr>
                        <a:lnSpc>
                          <a:spcPct val="107000"/>
                        </a:lnSpc>
                        <a:spcAft>
                          <a:spcPts val="0"/>
                        </a:spcAft>
                      </a:pPr>
                      <a:r>
                        <a:rPr lang="it-IT" sz="10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0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3418418194"/>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6</a:t>
            </a:fld>
            <a:endParaRPr lang="it-IT"/>
          </a:p>
        </p:txBody>
      </p:sp>
    </p:spTree>
    <p:extLst>
      <p:ext uri="{BB962C8B-B14F-4D97-AF65-F5344CB8AC3E}">
        <p14:creationId xmlns:p14="http://schemas.microsoft.com/office/powerpoint/2010/main" val="1189694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548680"/>
            <a:ext cx="7024744" cy="745152"/>
          </a:xfrm>
        </p:spPr>
        <p:txBody>
          <a:bodyPr>
            <a:noAutofit/>
          </a:bodyPr>
          <a:lstStyle/>
          <a:p>
            <a:r>
              <a:rPr lang="it-IT" b="1" dirty="0"/>
              <a:t>4</a:t>
            </a:r>
            <a:r>
              <a:rPr lang="it-IT" b="1" dirty="0" smtClean="0"/>
              <a:t>. AVANZO GESTIONE 2017</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454757452"/>
              </p:ext>
            </p:extLst>
          </p:nvPr>
        </p:nvGraphicFramePr>
        <p:xfrm>
          <a:off x="539552" y="2276871"/>
          <a:ext cx="8064897" cy="3888433"/>
        </p:xfrm>
        <a:graphic>
          <a:graphicData uri="http://schemas.openxmlformats.org/drawingml/2006/table">
            <a:tbl>
              <a:tblPr>
                <a:tableStyleId>{5C22544A-7EE6-4342-B048-85BDC9FD1C3A}</a:tableStyleId>
              </a:tblPr>
              <a:tblGrid>
                <a:gridCol w="3977323">
                  <a:extLst>
                    <a:ext uri="{9D8B030D-6E8A-4147-A177-3AD203B41FA5}">
                      <a16:colId xmlns:a16="http://schemas.microsoft.com/office/drawing/2014/main" val="2606505230"/>
                    </a:ext>
                  </a:extLst>
                </a:gridCol>
                <a:gridCol w="343157">
                  <a:extLst>
                    <a:ext uri="{9D8B030D-6E8A-4147-A177-3AD203B41FA5}">
                      <a16:colId xmlns:a16="http://schemas.microsoft.com/office/drawing/2014/main" val="919224892"/>
                    </a:ext>
                  </a:extLst>
                </a:gridCol>
                <a:gridCol w="1266316">
                  <a:extLst>
                    <a:ext uri="{9D8B030D-6E8A-4147-A177-3AD203B41FA5}">
                      <a16:colId xmlns:a16="http://schemas.microsoft.com/office/drawing/2014/main" val="3491808093"/>
                    </a:ext>
                  </a:extLst>
                </a:gridCol>
                <a:gridCol w="1232786">
                  <a:extLst>
                    <a:ext uri="{9D8B030D-6E8A-4147-A177-3AD203B41FA5}">
                      <a16:colId xmlns:a16="http://schemas.microsoft.com/office/drawing/2014/main" val="3709598243"/>
                    </a:ext>
                  </a:extLst>
                </a:gridCol>
                <a:gridCol w="1245315">
                  <a:extLst>
                    <a:ext uri="{9D8B030D-6E8A-4147-A177-3AD203B41FA5}">
                      <a16:colId xmlns:a16="http://schemas.microsoft.com/office/drawing/2014/main" val="4052865081"/>
                    </a:ext>
                  </a:extLst>
                </a:gridCol>
              </a:tblGrid>
              <a:tr h="420106">
                <a:tc>
                  <a:txBody>
                    <a:bodyPr/>
                    <a:lstStyle/>
                    <a:p>
                      <a:pPr>
                        <a:lnSpc>
                          <a:spcPct val="107000"/>
                        </a:lnSpc>
                        <a:spcAft>
                          <a:spcPts val="0"/>
                        </a:spcAft>
                      </a:pPr>
                      <a:r>
                        <a:rPr lang="it-IT" sz="1200" dirty="0">
                          <a:effectLst/>
                        </a:rPr>
                        <a:t>RESIDUI ATTIVI</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822.032,76</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1.219.498,26</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2.041.531,02</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351798395"/>
                  </a:ext>
                </a:extLst>
              </a:tr>
              <a:tr h="420106">
                <a:tc>
                  <a:txBody>
                    <a:bodyPr/>
                    <a:lstStyle/>
                    <a:p>
                      <a:pPr>
                        <a:lnSpc>
                          <a:spcPct val="107000"/>
                        </a:lnSpc>
                        <a:spcAft>
                          <a:spcPts val="0"/>
                        </a:spcAft>
                      </a:pPr>
                      <a:r>
                        <a:rPr lang="it-IT" sz="1200" dirty="0">
                          <a:effectLst/>
                        </a:rPr>
                        <a:t>RESIDUI PASSIVI</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82.499,19</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668.354,62</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750.853,81</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483814675"/>
                  </a:ext>
                </a:extLst>
              </a:tr>
              <a:tr h="42010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0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4151299476"/>
                  </a:ext>
                </a:extLst>
              </a:tr>
              <a:tr h="736003">
                <a:tc>
                  <a:txBody>
                    <a:bodyPr/>
                    <a:lstStyle/>
                    <a:p>
                      <a:pPr>
                        <a:lnSpc>
                          <a:spcPct val="107000"/>
                        </a:lnSpc>
                        <a:spcAft>
                          <a:spcPts val="0"/>
                        </a:spcAft>
                      </a:pPr>
                      <a:r>
                        <a:rPr lang="it-IT" sz="1200" dirty="0">
                          <a:effectLst/>
                        </a:rPr>
                        <a:t>FONDO PLURIENNALE VINCOLATO PER SPESE CORRENTI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45.602,90</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751634619"/>
                  </a:ext>
                </a:extLst>
              </a:tr>
              <a:tr h="736003">
                <a:tc>
                  <a:txBody>
                    <a:bodyPr/>
                    <a:lstStyle/>
                    <a:p>
                      <a:pPr>
                        <a:lnSpc>
                          <a:spcPct val="107000"/>
                        </a:lnSpc>
                        <a:spcAft>
                          <a:spcPts val="0"/>
                        </a:spcAft>
                      </a:pPr>
                      <a:r>
                        <a:rPr lang="it-IT" sz="1200" dirty="0">
                          <a:effectLst/>
                        </a:rPr>
                        <a:t>FONDO PLURIENNALE VINCOLATO PER SPESE IN CONTO CAPITALE</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530.439,05</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353929262"/>
                  </a:ext>
                </a:extLst>
              </a:tr>
              <a:tr h="420106">
                <a:tc>
                  <a:txBody>
                    <a:bodyPr/>
                    <a:lstStyle/>
                    <a:p>
                      <a:pP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tc>
                <a:tc>
                  <a:txBody>
                    <a:bodyPr/>
                    <a:lstStyle/>
                    <a:p>
                      <a:pPr algn="r">
                        <a:lnSpc>
                          <a:spcPct val="107000"/>
                        </a:lnSpc>
                        <a:spcAft>
                          <a:spcPts val="0"/>
                        </a:spcAft>
                      </a:pPr>
                      <a:r>
                        <a:rPr lang="it-IT" sz="1200" dirty="0">
                          <a:effectLst/>
                        </a:rPr>
                        <a:t> </a:t>
                      </a:r>
                      <a:endParaRPr lang="it-IT" sz="1200" dirty="0">
                        <a:effectLst/>
                        <a:latin typeface="Times New Roman" panose="02020603050405020304" pitchFamily="18" charset="0"/>
                        <a:ea typeface="Times New Roman" panose="02020603050405020304" pitchFamily="18" charset="0"/>
                      </a:endParaRPr>
                    </a:p>
                  </a:txBody>
                  <a:tcPr marL="38100" marR="38100" marT="0" marB="0"/>
                </a:tc>
                <a:extLst>
                  <a:ext uri="{0D108BD9-81ED-4DB2-BD59-A6C34878D82A}">
                    <a16:rowId xmlns:a16="http://schemas.microsoft.com/office/drawing/2014/main" val="1809836075"/>
                  </a:ext>
                </a:extLst>
              </a:tr>
              <a:tr h="736003">
                <a:tc>
                  <a:txBody>
                    <a:bodyPr/>
                    <a:lstStyle/>
                    <a:p>
                      <a:pPr>
                        <a:lnSpc>
                          <a:spcPct val="107000"/>
                        </a:lnSpc>
                        <a:spcAft>
                          <a:spcPts val="0"/>
                        </a:spcAft>
                      </a:pPr>
                      <a:r>
                        <a:rPr lang="it-IT" sz="1200" dirty="0">
                          <a:effectLst/>
                        </a:rPr>
                        <a:t>RISULTATO DI AMMINISTRAZIONE AL 31 DICEMBRE 2016 (A)</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ctr">
                        <a:lnSpc>
                          <a:spcPct val="107000"/>
                        </a:lnSpc>
                        <a:spcAft>
                          <a:spcPts val="0"/>
                        </a:spcAft>
                      </a:pPr>
                      <a:r>
                        <a:rPr lang="it-IT" sz="1200" dirty="0">
                          <a:effectLst/>
                        </a:rPr>
                        <a:t>(=)</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a:effectLst/>
                        </a:rPr>
                        <a:t> </a:t>
                      </a:r>
                      <a:endParaRPr lang="it-IT" sz="1200">
                        <a:effectLst/>
                        <a:latin typeface="Times New Roman" panose="02020603050405020304" pitchFamily="18" charset="0"/>
                        <a:ea typeface="Times New Roman" panose="02020603050405020304" pitchFamily="18" charset="0"/>
                      </a:endParaRPr>
                    </a:p>
                  </a:txBody>
                  <a:tcPr marL="38100" marR="38100" marT="0" marB="0" anchor="ctr"/>
                </a:tc>
                <a:tc>
                  <a:txBody>
                    <a:bodyPr/>
                    <a:lstStyle/>
                    <a:p>
                      <a:pPr algn="r">
                        <a:lnSpc>
                          <a:spcPct val="107000"/>
                        </a:lnSpc>
                        <a:spcAft>
                          <a:spcPts val="0"/>
                        </a:spcAft>
                      </a:pPr>
                      <a:r>
                        <a:rPr lang="it-IT" sz="1200" dirty="0">
                          <a:effectLst/>
                        </a:rPr>
                        <a:t>1.708.086,62</a:t>
                      </a:r>
                      <a:endParaRPr lang="it-IT" sz="1200" dirty="0">
                        <a:effectLst/>
                        <a:latin typeface="Times New Roman" panose="02020603050405020304" pitchFamily="18" charset="0"/>
                        <a:ea typeface="Times New Roman" panose="02020603050405020304" pitchFamily="18" charset="0"/>
                      </a:endParaRPr>
                    </a:p>
                  </a:txBody>
                  <a:tcPr marL="38100" marR="38100" marT="0" marB="0" anchor="ctr"/>
                </a:tc>
                <a:extLst>
                  <a:ext uri="{0D108BD9-81ED-4DB2-BD59-A6C34878D82A}">
                    <a16:rowId xmlns:a16="http://schemas.microsoft.com/office/drawing/2014/main" val="1965830220"/>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7</a:t>
            </a:fld>
            <a:endParaRPr lang="it-IT"/>
          </a:p>
        </p:txBody>
      </p:sp>
    </p:spTree>
    <p:extLst>
      <p:ext uri="{BB962C8B-B14F-4D97-AF65-F5344CB8AC3E}">
        <p14:creationId xmlns:p14="http://schemas.microsoft.com/office/powerpoint/2010/main" val="2655302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438813"/>
            <a:ext cx="7024744" cy="1249208"/>
          </a:xfrm>
        </p:spPr>
        <p:txBody>
          <a:bodyPr>
            <a:noAutofit/>
          </a:bodyPr>
          <a:lstStyle/>
          <a:p>
            <a:r>
              <a:rPr lang="it-IT" b="1" dirty="0"/>
              <a:t>5</a:t>
            </a:r>
            <a:r>
              <a:rPr lang="it-IT" b="1" dirty="0" smtClean="0"/>
              <a:t>.a </a:t>
            </a:r>
            <a:r>
              <a:rPr lang="it-IT" b="1" dirty="0"/>
              <a:t>GESTIONE RESIDUI</a:t>
            </a:r>
            <a:endParaRPr lang="it-IT" dirty="0"/>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597639806"/>
              </p:ext>
            </p:extLst>
          </p:nvPr>
        </p:nvGraphicFramePr>
        <p:xfrm>
          <a:off x="539552" y="2564904"/>
          <a:ext cx="8208912" cy="3312370"/>
        </p:xfrm>
        <a:graphic>
          <a:graphicData uri="http://schemas.openxmlformats.org/drawingml/2006/table">
            <a:tbl>
              <a:tblPr firstRow="1" bandRow="1">
                <a:tableStyleId>{5C22544A-7EE6-4342-B048-85BDC9FD1C3A}</a:tableStyleId>
              </a:tblPr>
              <a:tblGrid>
                <a:gridCol w="4104456">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tblGrid>
              <a:tr h="457592">
                <a:tc gridSpan="2">
                  <a:txBody>
                    <a:bodyPr/>
                    <a:lstStyle/>
                    <a:p>
                      <a:r>
                        <a:rPr lang="it-IT" dirty="0" smtClean="0"/>
                        <a:t>RIACCERTAMENTO</a:t>
                      </a:r>
                      <a:r>
                        <a:rPr lang="it-IT" baseline="0" dirty="0" smtClean="0"/>
                        <a:t> ORDINARIO DEI RESIDUI</a:t>
                      </a:r>
                      <a:endParaRPr lang="it-IT" dirty="0"/>
                    </a:p>
                  </a:txBody>
                  <a:tcPr/>
                </a:tc>
                <a:tc hMerge="1">
                  <a:txBody>
                    <a:bodyPr/>
                    <a:lstStyle/>
                    <a:p>
                      <a:endParaRPr lang="it-IT" dirty="0"/>
                    </a:p>
                  </a:txBody>
                  <a:tcPr/>
                </a:tc>
                <a:extLst>
                  <a:ext uri="{0D108BD9-81ED-4DB2-BD59-A6C34878D82A}">
                    <a16:rowId xmlns:a16="http://schemas.microsoft.com/office/drawing/2014/main" val="10000"/>
                  </a:ext>
                </a:extLst>
              </a:tr>
              <a:tr h="741001">
                <a:tc>
                  <a:txBody>
                    <a:bodyPr/>
                    <a:lstStyle/>
                    <a:p>
                      <a:pPr algn="just">
                        <a:lnSpc>
                          <a:spcPct val="150000"/>
                        </a:lnSpc>
                        <a:spcAft>
                          <a:spcPts val="0"/>
                        </a:spcAft>
                      </a:pPr>
                      <a:r>
                        <a:rPr lang="it-IT" sz="1400" spc="0" dirty="0">
                          <a:effectLst/>
                          <a:latin typeface="+mn-lt"/>
                          <a:ea typeface="Times New Roman"/>
                          <a:cs typeface="Arial"/>
                        </a:rPr>
                        <a:t>RISULTATO DI AMMINISTRAZIONE AL </a:t>
                      </a:r>
                      <a:r>
                        <a:rPr lang="it-IT" sz="1400" spc="0" dirty="0" smtClean="0">
                          <a:effectLst/>
                          <a:latin typeface="+mn-lt"/>
                          <a:ea typeface="Times New Roman"/>
                          <a:cs typeface="Arial"/>
                        </a:rPr>
                        <a:t>01/01/2017</a:t>
                      </a:r>
                      <a:endParaRPr lang="it-IT" sz="1400" spc="100" dirty="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100" dirty="0" smtClean="0">
                          <a:effectLst/>
                          <a:latin typeface="+mn-lt"/>
                          <a:ea typeface="Times New Roman"/>
                          <a:cs typeface="Arial"/>
                        </a:rPr>
                        <a:t>1.715.993,86</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1"/>
                  </a:ext>
                </a:extLst>
              </a:tr>
              <a:tr h="457592">
                <a:tc>
                  <a:txBody>
                    <a:bodyPr/>
                    <a:lstStyle/>
                    <a:p>
                      <a:pPr algn="just">
                        <a:lnSpc>
                          <a:spcPct val="150000"/>
                        </a:lnSpc>
                        <a:spcAft>
                          <a:spcPts val="0"/>
                        </a:spcAft>
                      </a:pPr>
                      <a:r>
                        <a:rPr lang="it-IT" sz="1400" spc="0">
                          <a:effectLst/>
                          <a:latin typeface="+mn-lt"/>
                          <a:ea typeface="Times New Roman"/>
                          <a:cs typeface="Arial"/>
                        </a:rPr>
                        <a:t>RESIDUI ATTIVI ELIMINATI</a:t>
                      </a:r>
                      <a:endParaRPr lang="it-IT" sz="1400" spc="10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0" dirty="0" smtClean="0">
                          <a:effectLst/>
                          <a:latin typeface="+mn-lt"/>
                          <a:ea typeface="Times New Roman"/>
                          <a:cs typeface="Arial"/>
                        </a:rPr>
                        <a:t>-15.135,64</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2"/>
                  </a:ext>
                </a:extLst>
              </a:tr>
              <a:tr h="457592">
                <a:tc>
                  <a:txBody>
                    <a:bodyPr/>
                    <a:lstStyle/>
                    <a:p>
                      <a:pPr algn="just">
                        <a:lnSpc>
                          <a:spcPct val="150000"/>
                        </a:lnSpc>
                        <a:spcAft>
                          <a:spcPts val="0"/>
                        </a:spcAft>
                      </a:pPr>
                      <a:r>
                        <a:rPr lang="it-IT" sz="1400" spc="0">
                          <a:effectLst/>
                          <a:latin typeface="+mn-lt"/>
                          <a:ea typeface="Times New Roman"/>
                          <a:cs typeface="Arial"/>
                        </a:rPr>
                        <a:t>RESIDUI PASSIVI ELIMINATI</a:t>
                      </a:r>
                      <a:endParaRPr lang="it-IT" sz="1400" spc="10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0" dirty="0" smtClean="0">
                          <a:effectLst/>
                          <a:latin typeface="+mn-lt"/>
                          <a:ea typeface="Times New Roman"/>
                          <a:cs typeface="Arial"/>
                        </a:rPr>
                        <a:t>+8.213,15</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3"/>
                  </a:ext>
                </a:extLst>
              </a:tr>
              <a:tr h="457592">
                <a:tc>
                  <a:txBody>
                    <a:bodyPr/>
                    <a:lstStyle/>
                    <a:p>
                      <a:pPr algn="just">
                        <a:lnSpc>
                          <a:spcPct val="150000"/>
                        </a:lnSpc>
                        <a:spcAft>
                          <a:spcPts val="0"/>
                        </a:spcAft>
                      </a:pPr>
                      <a:r>
                        <a:rPr lang="it-IT" sz="1400" spc="0">
                          <a:effectLst/>
                          <a:latin typeface="+mn-lt"/>
                          <a:ea typeface="Times New Roman"/>
                          <a:cs typeface="Arial"/>
                        </a:rPr>
                        <a:t>RESIDUI ATTIVI RIACCERTATI</a:t>
                      </a:r>
                      <a:endParaRPr lang="it-IT" sz="1400" spc="10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0" dirty="0" smtClean="0">
                          <a:effectLst/>
                          <a:latin typeface="+mn-lt"/>
                          <a:ea typeface="Times New Roman"/>
                          <a:cs typeface="Arial"/>
                        </a:rPr>
                        <a:t>+55.785,32 </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4"/>
                  </a:ext>
                </a:extLst>
              </a:tr>
              <a:tr h="741001">
                <a:tc>
                  <a:txBody>
                    <a:bodyPr/>
                    <a:lstStyle/>
                    <a:p>
                      <a:pPr algn="just">
                        <a:lnSpc>
                          <a:spcPct val="150000"/>
                        </a:lnSpc>
                        <a:spcAft>
                          <a:spcPts val="0"/>
                        </a:spcAft>
                      </a:pPr>
                      <a:r>
                        <a:rPr lang="it-IT" sz="1400" spc="100" dirty="0" smtClean="0">
                          <a:effectLst/>
                          <a:latin typeface="+mn-lt"/>
                          <a:ea typeface="Times New Roman"/>
                          <a:cs typeface="Arial"/>
                        </a:rPr>
                        <a:t>AVANZO</a:t>
                      </a:r>
                      <a:r>
                        <a:rPr lang="it-IT" sz="1400" spc="100" baseline="0" dirty="0" smtClean="0">
                          <a:effectLst/>
                          <a:latin typeface="+mn-lt"/>
                          <a:ea typeface="Times New Roman"/>
                          <a:cs typeface="Arial"/>
                        </a:rPr>
                        <a:t> DI AMMINISTRAZIONE AL 31/12/2017</a:t>
                      </a:r>
                      <a:endParaRPr lang="it-IT" sz="1400" spc="100" dirty="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100" dirty="0" smtClean="0">
                          <a:effectLst/>
                          <a:latin typeface="+mn-lt"/>
                          <a:ea typeface="Times New Roman"/>
                          <a:cs typeface="Arial"/>
                        </a:rPr>
                        <a:t>1.764.856,69</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5"/>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8</a:t>
            </a:fld>
            <a:endParaRPr lang="it-IT"/>
          </a:p>
        </p:txBody>
      </p:sp>
    </p:spTree>
    <p:extLst>
      <p:ext uri="{BB962C8B-B14F-4D97-AF65-F5344CB8AC3E}">
        <p14:creationId xmlns:p14="http://schemas.microsoft.com/office/powerpoint/2010/main" val="2369240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764704"/>
            <a:ext cx="7024744" cy="529128"/>
          </a:xfrm>
        </p:spPr>
        <p:txBody>
          <a:bodyPr>
            <a:noAutofit/>
          </a:bodyPr>
          <a:lstStyle/>
          <a:p>
            <a:r>
              <a:rPr lang="it-IT" b="1" dirty="0"/>
              <a:t>5</a:t>
            </a:r>
            <a:r>
              <a:rPr lang="it-IT" b="1" dirty="0" smtClean="0"/>
              <a:t>.a </a:t>
            </a:r>
            <a:r>
              <a:rPr lang="it-IT" b="1" dirty="0"/>
              <a:t>GESTIONE RESIDUI</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005022535"/>
              </p:ext>
            </p:extLst>
          </p:nvPr>
        </p:nvGraphicFramePr>
        <p:xfrm>
          <a:off x="539552" y="2492894"/>
          <a:ext cx="8064896" cy="3456390"/>
        </p:xfrm>
        <a:graphic>
          <a:graphicData uri="http://schemas.openxmlformats.org/drawingml/2006/table">
            <a:tbl>
              <a:tblPr firstRow="1" bandRow="1">
                <a:tableStyleId>{5C22544A-7EE6-4342-B048-85BDC9FD1C3A}</a:tableStyleId>
              </a:tblPr>
              <a:tblGrid>
                <a:gridCol w="4224470">
                  <a:extLst>
                    <a:ext uri="{9D8B030D-6E8A-4147-A177-3AD203B41FA5}">
                      <a16:colId xmlns:a16="http://schemas.microsoft.com/office/drawing/2014/main" val="20000"/>
                    </a:ext>
                  </a:extLst>
                </a:gridCol>
                <a:gridCol w="3840426">
                  <a:extLst>
                    <a:ext uri="{9D8B030D-6E8A-4147-A177-3AD203B41FA5}">
                      <a16:colId xmlns:a16="http://schemas.microsoft.com/office/drawing/2014/main" val="20001"/>
                    </a:ext>
                  </a:extLst>
                </a:gridCol>
              </a:tblGrid>
              <a:tr h="493770">
                <a:tc gridSpan="2">
                  <a:txBody>
                    <a:bodyPr/>
                    <a:lstStyle/>
                    <a:p>
                      <a:pPr algn="just">
                        <a:lnSpc>
                          <a:spcPct val="150000"/>
                        </a:lnSpc>
                        <a:spcAft>
                          <a:spcPts val="0"/>
                        </a:spcAft>
                      </a:pPr>
                      <a:r>
                        <a:rPr lang="it-IT" sz="1400" spc="0" dirty="0">
                          <a:effectLst/>
                          <a:latin typeface="+mn-lt"/>
                          <a:ea typeface="Times New Roman"/>
                          <a:cs typeface="Arial"/>
                        </a:rPr>
                        <a:t>ECONOMIE CONSEGUITE NEI RESIDUI PASSIVI</a:t>
                      </a:r>
                      <a:endParaRPr lang="it-IT" sz="1400" spc="100" dirty="0">
                        <a:effectLst/>
                        <a:latin typeface="+mn-lt"/>
                        <a:ea typeface="Times New Roman"/>
                        <a:cs typeface="Arial"/>
                      </a:endParaRPr>
                    </a:p>
                  </a:txBody>
                  <a:tcPr marL="68580" marR="68580" marT="0" marB="0"/>
                </a:tc>
                <a:tc hMerge="1">
                  <a:txBody>
                    <a:bodyPr/>
                    <a:lstStyle/>
                    <a:p>
                      <a:endParaRPr lang="it-IT" dirty="0"/>
                    </a:p>
                  </a:txBody>
                  <a:tcPr/>
                </a:tc>
                <a:extLst>
                  <a:ext uri="{0D108BD9-81ED-4DB2-BD59-A6C34878D82A}">
                    <a16:rowId xmlns:a16="http://schemas.microsoft.com/office/drawing/2014/main" val="10000"/>
                  </a:ext>
                </a:extLst>
              </a:tr>
              <a:tr h="493770">
                <a:tc>
                  <a:txBody>
                    <a:bodyPr/>
                    <a:lstStyle/>
                    <a:p>
                      <a:pPr algn="just">
                        <a:lnSpc>
                          <a:spcPct val="150000"/>
                        </a:lnSpc>
                        <a:spcAft>
                          <a:spcPts val="0"/>
                        </a:spcAft>
                      </a:pPr>
                      <a:r>
                        <a:rPr lang="it-IT" sz="1400" spc="0">
                          <a:effectLst/>
                          <a:latin typeface="+mn-lt"/>
                          <a:ea typeface="Times New Roman"/>
                          <a:cs typeface="Arial"/>
                        </a:rPr>
                        <a:t> </a:t>
                      </a:r>
                      <a:endParaRPr lang="it-IT" sz="1400" spc="100">
                        <a:effectLst/>
                        <a:latin typeface="+mn-lt"/>
                        <a:ea typeface="Times New Roman"/>
                        <a:cs typeface="Arial"/>
                      </a:endParaRPr>
                    </a:p>
                  </a:txBody>
                  <a:tcPr marL="68580" marR="68580" marT="0" marB="0"/>
                </a:tc>
                <a:tc>
                  <a:txBody>
                    <a:bodyPr/>
                    <a:lstStyle/>
                    <a:p>
                      <a:pPr algn="r">
                        <a:lnSpc>
                          <a:spcPct val="150000"/>
                        </a:lnSpc>
                        <a:spcAft>
                          <a:spcPts val="0"/>
                        </a:spcAft>
                      </a:pPr>
                      <a:r>
                        <a:rPr lang="it-IT" sz="1400" spc="0" dirty="0" err="1">
                          <a:effectLst/>
                          <a:latin typeface="+mn-lt"/>
                          <a:ea typeface="Times New Roman"/>
                          <a:cs typeface="Arial"/>
                        </a:rPr>
                        <a:t>riaccertamento</a:t>
                      </a:r>
                      <a:r>
                        <a:rPr lang="it-IT" sz="1400" spc="0" dirty="0">
                          <a:effectLst/>
                          <a:latin typeface="+mn-lt"/>
                          <a:ea typeface="Times New Roman"/>
                          <a:cs typeface="Arial"/>
                        </a:rPr>
                        <a:t> ordinario</a:t>
                      </a:r>
                      <a:endParaRPr lang="it-IT" sz="1400" spc="100" dirty="0">
                        <a:effectLst/>
                        <a:latin typeface="+mn-lt"/>
                        <a:ea typeface="Times New Roman"/>
                        <a:cs typeface="Arial"/>
                      </a:endParaRPr>
                    </a:p>
                  </a:txBody>
                  <a:tcPr marL="68580" marR="68580" marT="0" marB="0"/>
                </a:tc>
                <a:extLst>
                  <a:ext uri="{0D108BD9-81ED-4DB2-BD59-A6C34878D82A}">
                    <a16:rowId xmlns:a16="http://schemas.microsoft.com/office/drawing/2014/main" val="10001"/>
                  </a:ext>
                </a:extLst>
              </a:tr>
              <a:tr h="493770">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dirty="0">
                          <a:solidFill>
                            <a:srgbClr val="000000"/>
                          </a:solidFill>
                          <a:effectLst/>
                          <a:latin typeface="+mn-lt"/>
                          <a:ea typeface="Times New Roman"/>
                        </a:rPr>
                        <a:t>Titolo 1° - </a:t>
                      </a:r>
                      <a:r>
                        <a:rPr lang="it-IT" sz="1400" dirty="0" smtClean="0">
                          <a:solidFill>
                            <a:srgbClr val="000000"/>
                          </a:solidFill>
                          <a:effectLst/>
                          <a:latin typeface="+mn-lt"/>
                          <a:ea typeface="Times New Roman"/>
                        </a:rPr>
                        <a:t>SPESE CORRENTI</a:t>
                      </a:r>
                      <a:endParaRPr lang="it-IT" sz="1400" dirty="0">
                        <a:effectLst/>
                        <a:latin typeface="+mn-lt"/>
                        <a:ea typeface="Times New Roman"/>
                      </a:endParaRPr>
                    </a:p>
                  </a:txBody>
                  <a:tcPr marL="68580" marR="68580" marT="0" marB="0" anchor="ctr"/>
                </a:tc>
                <a:tc>
                  <a:txBody>
                    <a:bodyPr/>
                    <a:lstStyle/>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kern="1200" spc="0" dirty="0" smtClean="0">
                          <a:solidFill>
                            <a:schemeClr val="dk1"/>
                          </a:solidFill>
                          <a:effectLst/>
                          <a:latin typeface="+mn-lt"/>
                          <a:ea typeface="Times New Roman"/>
                          <a:cs typeface="Arial"/>
                        </a:rPr>
                        <a:t>2.589,61</a:t>
                      </a:r>
                      <a:endParaRPr lang="it-IT" sz="1400" kern="1200" spc="0" dirty="0">
                        <a:solidFill>
                          <a:schemeClr val="dk1"/>
                        </a:solidFill>
                        <a:effectLst/>
                        <a:latin typeface="+mn-lt"/>
                        <a:ea typeface="Times New Roman"/>
                        <a:cs typeface="Arial"/>
                      </a:endParaRPr>
                    </a:p>
                  </a:txBody>
                  <a:tcPr marL="28575" marR="19050" marT="0" marB="0" anchor="ctr"/>
                </a:tc>
                <a:extLst>
                  <a:ext uri="{0D108BD9-81ED-4DB2-BD59-A6C34878D82A}">
                    <a16:rowId xmlns:a16="http://schemas.microsoft.com/office/drawing/2014/main" val="10002"/>
                  </a:ext>
                </a:extLst>
              </a:tr>
              <a:tr h="493770">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dirty="0">
                          <a:solidFill>
                            <a:srgbClr val="000000"/>
                          </a:solidFill>
                          <a:effectLst/>
                          <a:latin typeface="+mn-lt"/>
                          <a:ea typeface="Times New Roman"/>
                        </a:rPr>
                        <a:t>Titolo 2° - </a:t>
                      </a:r>
                      <a:r>
                        <a:rPr lang="it-IT" sz="1400" dirty="0" smtClean="0">
                          <a:solidFill>
                            <a:srgbClr val="000000"/>
                          </a:solidFill>
                          <a:effectLst/>
                          <a:latin typeface="+mn-lt"/>
                          <a:ea typeface="Times New Roman"/>
                        </a:rPr>
                        <a:t>SPESE</a:t>
                      </a:r>
                      <a:r>
                        <a:rPr lang="it-IT" sz="1400" baseline="0" dirty="0" smtClean="0">
                          <a:solidFill>
                            <a:srgbClr val="000000"/>
                          </a:solidFill>
                          <a:effectLst/>
                          <a:latin typeface="+mn-lt"/>
                          <a:ea typeface="Times New Roman"/>
                        </a:rPr>
                        <a:t> </a:t>
                      </a:r>
                      <a:r>
                        <a:rPr lang="it-IT" sz="1400" dirty="0" smtClean="0">
                          <a:solidFill>
                            <a:srgbClr val="000000"/>
                          </a:solidFill>
                          <a:effectLst/>
                          <a:latin typeface="+mn-lt"/>
                          <a:ea typeface="Times New Roman"/>
                        </a:rPr>
                        <a:t>CONTO </a:t>
                      </a:r>
                      <a:r>
                        <a:rPr lang="it-IT" sz="1400" dirty="0">
                          <a:solidFill>
                            <a:srgbClr val="000000"/>
                          </a:solidFill>
                          <a:effectLst/>
                          <a:latin typeface="+mn-lt"/>
                          <a:ea typeface="Times New Roman"/>
                        </a:rPr>
                        <a:t>CAPITALE</a:t>
                      </a:r>
                      <a:endParaRPr lang="it-IT" sz="1400" dirty="0">
                        <a:effectLst/>
                        <a:latin typeface="+mn-lt"/>
                        <a:ea typeface="Times New Roman"/>
                      </a:endParaRPr>
                    </a:p>
                  </a:txBody>
                  <a:tcPr marL="68580" marR="68580" marT="0" marB="0" anchor="ctr"/>
                </a:tc>
                <a:tc>
                  <a:txBody>
                    <a:bodyPr/>
                    <a:lstStyle/>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kern="1200" spc="0" dirty="0" smtClean="0">
                          <a:solidFill>
                            <a:schemeClr val="dk1"/>
                          </a:solidFill>
                          <a:effectLst/>
                          <a:latin typeface="+mn-lt"/>
                          <a:ea typeface="Times New Roman"/>
                          <a:cs typeface="Arial"/>
                        </a:rPr>
                        <a:t>3.691,72</a:t>
                      </a:r>
                      <a:r>
                        <a:rPr lang="it-IT" sz="1400" kern="1200" spc="0" dirty="0">
                          <a:solidFill>
                            <a:schemeClr val="dk1"/>
                          </a:solidFill>
                          <a:effectLst/>
                          <a:latin typeface="+mn-lt"/>
                          <a:ea typeface="Times New Roman"/>
                          <a:cs typeface="Arial"/>
                        </a:rPr>
                        <a:t> </a:t>
                      </a:r>
                    </a:p>
                  </a:txBody>
                  <a:tcPr marL="28575" marR="19050" marT="0" marB="0" anchor="ctr"/>
                </a:tc>
                <a:extLst>
                  <a:ext uri="{0D108BD9-81ED-4DB2-BD59-A6C34878D82A}">
                    <a16:rowId xmlns:a16="http://schemas.microsoft.com/office/drawing/2014/main" val="10003"/>
                  </a:ext>
                </a:extLst>
              </a:tr>
              <a:tr h="493770">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a:solidFill>
                            <a:srgbClr val="000000"/>
                          </a:solidFill>
                          <a:effectLst/>
                          <a:latin typeface="+mn-lt"/>
                          <a:ea typeface="Times New Roman"/>
                        </a:rPr>
                        <a:t>Titolo 3° - RIMBORSO PRESTITI</a:t>
                      </a:r>
                      <a:endParaRPr lang="it-IT" sz="1400">
                        <a:effectLst/>
                        <a:latin typeface="+mn-lt"/>
                        <a:ea typeface="Times New Roman"/>
                      </a:endParaRPr>
                    </a:p>
                  </a:txBody>
                  <a:tcPr marL="68580" marR="68580" marT="0" marB="0" anchor="ctr"/>
                </a:tc>
                <a:tc>
                  <a:txBody>
                    <a:bodyPr/>
                    <a:lstStyle/>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kern="1200" spc="0" dirty="0">
                          <a:solidFill>
                            <a:schemeClr val="dk1"/>
                          </a:solidFill>
                          <a:effectLst/>
                          <a:latin typeface="+mn-lt"/>
                          <a:ea typeface="Times New Roman"/>
                          <a:cs typeface="Arial"/>
                        </a:rPr>
                        <a:t>              0,00 </a:t>
                      </a:r>
                    </a:p>
                  </a:txBody>
                  <a:tcPr marL="28575" marR="19050" marT="0" marB="0" anchor="ctr"/>
                </a:tc>
                <a:extLst>
                  <a:ext uri="{0D108BD9-81ED-4DB2-BD59-A6C34878D82A}">
                    <a16:rowId xmlns:a16="http://schemas.microsoft.com/office/drawing/2014/main" val="10004"/>
                  </a:ext>
                </a:extLst>
              </a:tr>
              <a:tr h="493770">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a:solidFill>
                            <a:srgbClr val="000000"/>
                          </a:solidFill>
                          <a:effectLst/>
                          <a:latin typeface="+mn-lt"/>
                          <a:ea typeface="Times New Roman"/>
                        </a:rPr>
                        <a:t>Titolo 4° - SPESE PER SERVIZI C/TERZI </a:t>
                      </a:r>
                      <a:endParaRPr lang="it-IT" sz="1400">
                        <a:effectLst/>
                        <a:latin typeface="+mn-lt"/>
                        <a:ea typeface="Times New Roman"/>
                      </a:endParaRPr>
                    </a:p>
                  </a:txBody>
                  <a:tcPr marL="68580" marR="68580" marT="0" marB="0" anchor="ctr"/>
                </a:tc>
                <a:tc>
                  <a:txBody>
                    <a:bodyPr/>
                    <a:lstStyle/>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400" kern="1200" spc="0" dirty="0" smtClean="0">
                          <a:solidFill>
                            <a:schemeClr val="dk1"/>
                          </a:solidFill>
                          <a:effectLst/>
                          <a:latin typeface="+mn-lt"/>
                          <a:ea typeface="Times New Roman"/>
                          <a:cs typeface="Arial"/>
                        </a:rPr>
                        <a:t>1.931,82</a:t>
                      </a:r>
                      <a:r>
                        <a:rPr lang="it-IT" sz="1400" kern="1200" spc="0" dirty="0">
                          <a:solidFill>
                            <a:schemeClr val="dk1"/>
                          </a:solidFill>
                          <a:effectLst/>
                          <a:latin typeface="+mn-lt"/>
                          <a:ea typeface="Times New Roman"/>
                          <a:cs typeface="Arial"/>
                        </a:rPr>
                        <a:t> </a:t>
                      </a:r>
                    </a:p>
                  </a:txBody>
                  <a:tcPr marL="28575" marR="19050" marT="0" marB="0" anchor="ctr"/>
                </a:tc>
                <a:extLst>
                  <a:ext uri="{0D108BD9-81ED-4DB2-BD59-A6C34878D82A}">
                    <a16:rowId xmlns:a16="http://schemas.microsoft.com/office/drawing/2014/main" val="10005"/>
                  </a:ext>
                </a:extLst>
              </a:tr>
              <a:tr h="493770">
                <a:tc>
                  <a:txBody>
                    <a:bodyPr/>
                    <a:lstStyle/>
                    <a:p>
                      <a:pPr>
                        <a:lnSpc>
                          <a:spcPct val="150000"/>
                        </a:lnSpc>
                        <a:spcAft>
                          <a:spcPts val="0"/>
                        </a:spcAft>
                      </a:pPr>
                      <a:r>
                        <a:rPr lang="it-IT" sz="1400" spc="0">
                          <a:effectLst/>
                          <a:latin typeface="+mn-lt"/>
                          <a:ea typeface="Times New Roman"/>
                          <a:cs typeface="Arial"/>
                        </a:rPr>
                        <a:t>Residui passivi eliminati</a:t>
                      </a:r>
                      <a:endParaRPr lang="it-IT" sz="1400" spc="100">
                        <a:effectLst/>
                        <a:latin typeface="+mn-lt"/>
                        <a:ea typeface="Times New Roman"/>
                        <a:cs typeface="Arial"/>
                      </a:endParaRPr>
                    </a:p>
                  </a:txBody>
                  <a:tcPr marL="68580" marR="68580" marT="0" marB="0" anchor="ctr"/>
                </a:tc>
                <a:tc>
                  <a:txBody>
                    <a:bodyPr/>
                    <a:lstStyle/>
                    <a:p>
                      <a:pPr algn="r">
                        <a:lnSpc>
                          <a:spcPct val="150000"/>
                        </a:lnSpc>
                        <a:spcAft>
                          <a:spcPts val="0"/>
                        </a:spcAft>
                      </a:pPr>
                      <a:r>
                        <a:rPr lang="it-IT" sz="1400" spc="0" dirty="0" smtClean="0">
                          <a:effectLst/>
                          <a:latin typeface="+mn-lt"/>
                          <a:ea typeface="Times New Roman"/>
                          <a:cs typeface="Arial"/>
                        </a:rPr>
                        <a:t>+18.918,80</a:t>
                      </a:r>
                      <a:endParaRPr lang="it-IT" sz="1400" spc="0" dirty="0">
                        <a:effectLst/>
                        <a:latin typeface="+mn-lt"/>
                        <a:ea typeface="Times New Roman"/>
                        <a:cs typeface="Arial"/>
                      </a:endParaRPr>
                    </a:p>
                  </a:txBody>
                  <a:tcPr marL="68580" marR="68580" marT="0" marB="0" anchor="ctr"/>
                </a:tc>
                <a:extLst>
                  <a:ext uri="{0D108BD9-81ED-4DB2-BD59-A6C34878D82A}">
                    <a16:rowId xmlns:a16="http://schemas.microsoft.com/office/drawing/2014/main" val="10006"/>
                  </a:ext>
                </a:extLst>
              </a:tr>
            </a:tbl>
          </a:graphicData>
        </a:graphic>
      </p:graphicFrame>
      <p:sp>
        <p:nvSpPr>
          <p:cNvPr id="3" name="Segnaposto numero diapositiva 2"/>
          <p:cNvSpPr>
            <a:spLocks noGrp="1"/>
          </p:cNvSpPr>
          <p:nvPr>
            <p:ph type="sldNum" sz="quarter" idx="12"/>
          </p:nvPr>
        </p:nvSpPr>
        <p:spPr/>
        <p:txBody>
          <a:bodyPr/>
          <a:lstStyle/>
          <a:p>
            <a:fld id="{570DFFC5-857F-436F-A686-9499916DBADA}" type="slidenum">
              <a:rPr lang="it-IT" smtClean="0"/>
              <a:t>9</a:t>
            </a:fld>
            <a:endParaRPr lang="it-IT"/>
          </a:p>
        </p:txBody>
      </p:sp>
    </p:spTree>
    <p:extLst>
      <p:ext uri="{BB962C8B-B14F-4D97-AF65-F5344CB8AC3E}">
        <p14:creationId xmlns:p14="http://schemas.microsoft.com/office/powerpoint/2010/main" val="2572970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Personalizzato 7">
      <a:dk1>
        <a:sysClr val="windowText" lastClr="000000"/>
      </a:dk1>
      <a:lt1>
        <a:sysClr val="window" lastClr="FFFFFF"/>
      </a:lt1>
      <a:dk2>
        <a:srgbClr val="4E74A3"/>
      </a:dk2>
      <a:lt2>
        <a:srgbClr val="FEFAC9"/>
      </a:lt2>
      <a:accent1>
        <a:srgbClr val="9C85C0"/>
      </a:accent1>
      <a:accent2>
        <a:srgbClr val="F3A447"/>
      </a:accent2>
      <a:accent3>
        <a:srgbClr val="E7BC29"/>
      </a:accent3>
      <a:accent4>
        <a:srgbClr val="E2BDCA"/>
      </a:accent4>
      <a:accent5>
        <a:srgbClr val="9C85C0"/>
      </a:accent5>
      <a:accent6>
        <a:srgbClr val="809EC2"/>
      </a:accent6>
      <a:hlink>
        <a:srgbClr val="8E58B6"/>
      </a:hlink>
      <a:folHlink>
        <a:srgbClr val="7F6F6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riunioni 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784</TotalTime>
  <Words>2882</Words>
  <Application>Microsoft Office PowerPoint</Application>
  <PresentationFormat>Presentazione su schermo (4:3)</PresentationFormat>
  <Paragraphs>563</Paragraphs>
  <Slides>52</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52</vt:i4>
      </vt:variant>
    </vt:vector>
  </HeadingPairs>
  <TitlesOfParts>
    <vt:vector size="57" baseType="lpstr">
      <vt:lpstr>Arial</vt:lpstr>
      <vt:lpstr>Calibri</vt:lpstr>
      <vt:lpstr>Times New Roman</vt:lpstr>
      <vt:lpstr>Wingdings 3</vt:lpstr>
      <vt:lpstr>Sala riunioni ione</vt:lpstr>
      <vt:lpstr>RENDICONTO DI GESTIONE ANNO 2017</vt:lpstr>
      <vt:lpstr>1. APPLICAZIONE AVANZO DURANTE LA GESTIONE</vt:lpstr>
      <vt:lpstr>     2. DATI FINANZIARI 2017</vt:lpstr>
      <vt:lpstr>    3. DATI FINANZIARI 2017</vt:lpstr>
      <vt:lpstr>4. AVANZO GESTIONE 2017</vt:lpstr>
      <vt:lpstr>4. AVANZO GESTIONE 2017</vt:lpstr>
      <vt:lpstr>4. AVANZO GESTIONE 2017</vt:lpstr>
      <vt:lpstr>5.a GESTIONE RESIDUI</vt:lpstr>
      <vt:lpstr>5.a GESTIONE RESIDUI</vt:lpstr>
      <vt:lpstr>5.a GESTIONE RESIDUI</vt:lpstr>
      <vt:lpstr>5.a GESTIONE RESIDUI</vt:lpstr>
      <vt:lpstr>5.a GESTIONE RESIDUI</vt:lpstr>
      <vt:lpstr>5b. GESTIONE DI COMPETENZA</vt:lpstr>
      <vt:lpstr>5b. GESTIONE DI COMPETENZA</vt:lpstr>
      <vt:lpstr>5b. GESTIONE DI COMPETENZA</vt:lpstr>
      <vt:lpstr>5b. GESTIONE DI COMPETENZA</vt:lpstr>
      <vt:lpstr>5b. GESTIONE DI COMPETENZA</vt:lpstr>
      <vt:lpstr>5b. GESTIONE DI COMPETENZA</vt:lpstr>
      <vt:lpstr>5b. GESTIONE DI COMPETENZA</vt:lpstr>
      <vt:lpstr>5b. GESTIONE DI COMPETENZA</vt:lpstr>
      <vt:lpstr>5b. GESTIONE DI COMPETENZA</vt:lpstr>
      <vt:lpstr>6. COMPOSIZIONE AVANZO DI AMMINISTRAZIONE</vt:lpstr>
      <vt:lpstr>6. COMPOSIZIONE AVANZO DI AMMINISTRAZIONE</vt:lpstr>
      <vt:lpstr>6. COMPOSIZIONE AVANZO DI AMMINISTRAZIONE</vt:lpstr>
      <vt:lpstr>6. COMPOSIZIONE AVANZO DI AMMINISTRAZIONE</vt:lpstr>
      <vt:lpstr>6. COMPOSIZIONE AVANZO DI AMMINISTRAZIONE</vt:lpstr>
      <vt:lpstr>6. COMPOSIZIONE AVANZO DI AMMINISTRAZIONE</vt:lpstr>
      <vt:lpstr>7. GESTIONE DI CASSA</vt:lpstr>
      <vt:lpstr>8. INVESTIMENTI- SICUREZZA</vt:lpstr>
      <vt:lpstr>8. INVESTIMENTI</vt:lpstr>
      <vt:lpstr>8. INVESTIMENTI - SCUOLE</vt:lpstr>
      <vt:lpstr>8. INVESTIMENTI - SCUOLE</vt:lpstr>
      <vt:lpstr>8. INVESTIMENTI – ARREDO URBANO VERDE</vt:lpstr>
      <vt:lpstr>8. INVESTIMENTI – IMPIANTI SPORTIVI</vt:lpstr>
      <vt:lpstr>8. INVESTIMENTI – STRADE</vt:lpstr>
      <vt:lpstr>8. INVESTIMENTI – NIDO</vt:lpstr>
      <vt:lpstr>8. INVESTIMENTI – ATTREZZATURE</vt:lpstr>
      <vt:lpstr>8. INVESTIMENTI – PROTEZIONE CIVILE</vt:lpstr>
      <vt:lpstr>9. BILANCIO PARTECIPATO</vt:lpstr>
      <vt:lpstr>9. BILANCIO PARTECIPATO</vt:lpstr>
      <vt:lpstr>9. BILANCIO PARTECIPATO</vt:lpstr>
      <vt:lpstr>10. SPESA CORRENTE</vt:lpstr>
      <vt:lpstr>10. SPESA CORRENTE</vt:lpstr>
      <vt:lpstr>10. ASPETTI ECONOMICI E PATRIMONIALI</vt:lpstr>
      <vt:lpstr>11. ASPETTI ECONOMICI E PATRIMONIALI</vt:lpstr>
      <vt:lpstr>11. ASPETTI ECONOMICI E PATRIMONIALI</vt:lpstr>
      <vt:lpstr>11. ASPETTI ECONOMICI E PATRIMONIALI</vt:lpstr>
      <vt:lpstr>11. ASPETTI ECONOMICI E PATRIMONIALI</vt:lpstr>
      <vt:lpstr>11. ASPETTI ECONOMICI E PATRIMONIALI</vt:lpstr>
      <vt:lpstr>11. ASPETTI ECONOMICI E PATRIMONIALI</vt:lpstr>
      <vt:lpstr>11. ASPETTI ECONOMICI E PATRIMONIALI</vt:lpstr>
      <vt:lpstr>12. CONSIDERAZIONI FINALI</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RENDICONTO DI GESTIONE ANNO 2015</dc:title>
  <dc:creator>Monica Gatti</dc:creator>
  <cp:lastModifiedBy>Morena Cecchetti</cp:lastModifiedBy>
  <cp:revision>90</cp:revision>
  <cp:lastPrinted>2018-06-20T11:21:59Z</cp:lastPrinted>
  <dcterms:created xsi:type="dcterms:W3CDTF">2016-08-31T10:06:00Z</dcterms:created>
  <dcterms:modified xsi:type="dcterms:W3CDTF">2018-06-20T11:37:26Z</dcterms:modified>
</cp:coreProperties>
</file>